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5"/>
  </p:notesMasterIdLst>
  <p:handoutMasterIdLst>
    <p:handoutMasterId r:id="rId36"/>
  </p:handoutMasterIdLst>
  <p:sldIdLst>
    <p:sldId id="342" r:id="rId2"/>
    <p:sldId id="579" r:id="rId3"/>
    <p:sldId id="580" r:id="rId4"/>
    <p:sldId id="581" r:id="rId5"/>
    <p:sldId id="582" r:id="rId6"/>
    <p:sldId id="583" r:id="rId7"/>
    <p:sldId id="584" r:id="rId8"/>
    <p:sldId id="588" r:id="rId9"/>
    <p:sldId id="589" r:id="rId10"/>
    <p:sldId id="590" r:id="rId11"/>
    <p:sldId id="591" r:id="rId12"/>
    <p:sldId id="592" r:id="rId13"/>
    <p:sldId id="544" r:id="rId14"/>
    <p:sldId id="545" r:id="rId15"/>
    <p:sldId id="546" r:id="rId16"/>
    <p:sldId id="550" r:id="rId17"/>
    <p:sldId id="551" r:id="rId18"/>
    <p:sldId id="552" r:id="rId19"/>
    <p:sldId id="553" r:id="rId20"/>
    <p:sldId id="555" r:id="rId21"/>
    <p:sldId id="556" r:id="rId22"/>
    <p:sldId id="558" r:id="rId23"/>
    <p:sldId id="559" r:id="rId24"/>
    <p:sldId id="560" r:id="rId25"/>
    <p:sldId id="561" r:id="rId26"/>
    <p:sldId id="577" r:id="rId27"/>
    <p:sldId id="562" r:id="rId28"/>
    <p:sldId id="578" r:id="rId29"/>
    <p:sldId id="573" r:id="rId30"/>
    <p:sldId id="574" r:id="rId31"/>
    <p:sldId id="575" r:id="rId32"/>
    <p:sldId id="576" r:id="rId33"/>
    <p:sldId id="464" r:id="rId34"/>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EE9AA"/>
    <a:srgbClr val="2DEBEE"/>
    <a:srgbClr val="F8F8F8"/>
    <a:srgbClr val="000000"/>
    <a:srgbClr val="222A37"/>
    <a:srgbClr val="284352"/>
    <a:srgbClr val="1A6B6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027" autoAdjust="0"/>
    <p:restoredTop sz="94155" autoAdjust="0"/>
  </p:normalViewPr>
  <p:slideViewPr>
    <p:cSldViewPr snapToGrid="0">
      <p:cViewPr varScale="1">
        <p:scale>
          <a:sx n="101" d="100"/>
          <a:sy n="101" d="100"/>
        </p:scale>
        <p:origin x="150" y="396"/>
      </p:cViewPr>
      <p:guideLst>
        <p:guide orient="horz" pos="2160"/>
        <p:guide pos="3840"/>
      </p:guideLst>
    </p:cSldViewPr>
  </p:slideViewPr>
  <p:notesTextViewPr>
    <p:cViewPr>
      <p:scale>
        <a:sx n="3" d="2"/>
        <a:sy n="3" d="2"/>
      </p:scale>
      <p:origin x="0" y="0"/>
    </p:cViewPr>
  </p:notesTextViewPr>
  <p:sorterViewPr>
    <p:cViewPr varScale="1">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sz="quarter" idx="1"/>
          </p:nvPr>
        </p:nvSpPr>
        <p:spPr>
          <a:xfrm>
            <a:off x="3970938" y="1"/>
            <a:ext cx="3037840" cy="466434"/>
          </a:xfrm>
          <a:prstGeom prst="rect">
            <a:avLst/>
          </a:prstGeom>
        </p:spPr>
        <p:txBody>
          <a:bodyPr vert="horz" lIns="93172" tIns="46586" rIns="93172" bIns="46586" rtlCol="0"/>
          <a:lstStyle>
            <a:lvl1pPr algn="r">
              <a:defRPr sz="1300"/>
            </a:lvl1pPr>
          </a:lstStyle>
          <a:p>
            <a:fld id="{4237D57E-1BC5-4DB1-AA16-6C14340D1B6D}" type="datetimeFigureOut">
              <a:rPr lang="en-US" smtClean="0"/>
              <a:t>5/9/2020</a:t>
            </a:fld>
            <a:endParaRPr lang="en-US" dirty="0"/>
          </a:p>
        </p:txBody>
      </p:sp>
      <p:sp>
        <p:nvSpPr>
          <p:cNvPr id="4" name="Footer Placeholder 3"/>
          <p:cNvSpPr>
            <a:spLocks noGrp="1"/>
          </p:cNvSpPr>
          <p:nvPr>
            <p:ph type="ftr" sz="quarter" idx="2"/>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5" name="Slide Number Placeholder 4"/>
          <p:cNvSpPr>
            <a:spLocks noGrp="1"/>
          </p:cNvSpPr>
          <p:nvPr>
            <p:ph type="sldNum" sz="quarter" idx="3"/>
          </p:nvPr>
        </p:nvSpPr>
        <p:spPr>
          <a:xfrm>
            <a:off x="3970938" y="8829967"/>
            <a:ext cx="3037840" cy="466433"/>
          </a:xfrm>
          <a:prstGeom prst="rect">
            <a:avLst/>
          </a:prstGeom>
        </p:spPr>
        <p:txBody>
          <a:bodyPr vert="horz" lIns="93172" tIns="46586" rIns="93172" bIns="46586" rtlCol="0" anchor="b"/>
          <a:lstStyle>
            <a:lvl1pPr algn="r">
              <a:defRPr sz="1300"/>
            </a:lvl1pPr>
          </a:lstStyle>
          <a:p>
            <a:fld id="{BE07B4AC-3A0A-4365-B9D9-BE092ED8EA8B}" type="slidenum">
              <a:rPr lang="en-US" smtClean="0"/>
              <a:t>‹#›</a:t>
            </a:fld>
            <a:endParaRPr lang="en-US" dirty="0"/>
          </a:p>
        </p:txBody>
      </p:sp>
    </p:spTree>
    <p:extLst>
      <p:ext uri="{BB962C8B-B14F-4D97-AF65-F5344CB8AC3E}">
        <p14:creationId xmlns:p14="http://schemas.microsoft.com/office/powerpoint/2010/main" val="158848507"/>
      </p:ext>
    </p:extLst>
  </p:cSld>
  <p:clrMap bg1="lt1" tx1="dk1" bg2="lt2" tx2="dk2" accent1="accent1" accent2="accent2" accent3="accent3" accent4="accent4" accent5="accent5" accent6="accent6" hlink="hlink" folHlink="folHlink"/>
  <p:hf sldNum="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72" tIns="46586" rIns="93172" bIns="46586" rtlCol="0"/>
          <a:lstStyle>
            <a:lvl1pPr algn="l">
              <a:defRPr sz="1300"/>
            </a:lvl1pPr>
          </a:lstStyle>
          <a:p>
            <a:r>
              <a:rPr lang="en-US" dirty="0"/>
              <a:t>Insert Title Here</a:t>
            </a:r>
          </a:p>
        </p:txBody>
      </p:sp>
      <p:sp>
        <p:nvSpPr>
          <p:cNvPr id="3" name="Date Placeholder 2"/>
          <p:cNvSpPr>
            <a:spLocks noGrp="1"/>
          </p:cNvSpPr>
          <p:nvPr>
            <p:ph type="dt" idx="1"/>
          </p:nvPr>
        </p:nvSpPr>
        <p:spPr>
          <a:xfrm>
            <a:off x="3970938" y="1"/>
            <a:ext cx="3037840" cy="466434"/>
          </a:xfrm>
          <a:prstGeom prst="rect">
            <a:avLst/>
          </a:prstGeom>
        </p:spPr>
        <p:txBody>
          <a:bodyPr vert="horz" lIns="93172" tIns="46586" rIns="93172" bIns="46586" rtlCol="0"/>
          <a:lstStyle>
            <a:lvl1pPr algn="r">
              <a:defRPr sz="1300"/>
            </a:lvl1pPr>
          </a:lstStyle>
          <a:p>
            <a:fld id="{95BB807E-6ED4-458F-A0B1-BFC5227F24EC}" type="datetimeFigureOut">
              <a:rPr lang="en-US" smtClean="0"/>
              <a:t>5/9/2020</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2" tIns="46586" rIns="93172" bIns="46586"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2" tIns="46586" rIns="93172" bIns="46586"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2" tIns="46586" rIns="93172" bIns="46586"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2" tIns="46586" rIns="93172" bIns="46586" rtlCol="0" anchor="b"/>
          <a:lstStyle>
            <a:lvl1pPr algn="r">
              <a:defRPr sz="1300"/>
            </a:lvl1pPr>
          </a:lstStyle>
          <a:p>
            <a:fld id="{8ED24C1D-40A6-4244-BA3E-0D7487CEEA91}" type="slidenum">
              <a:rPr lang="en-US" smtClean="0"/>
              <a:t>‹#›</a:t>
            </a:fld>
            <a:endParaRPr lang="en-US" dirty="0"/>
          </a:p>
        </p:txBody>
      </p:sp>
    </p:spTree>
    <p:extLst>
      <p:ext uri="{BB962C8B-B14F-4D97-AF65-F5344CB8AC3E}">
        <p14:creationId xmlns:p14="http://schemas.microsoft.com/office/powerpoint/2010/main" val="4174148168"/>
      </p:ext>
    </p:extLst>
  </p:cSld>
  <p:clrMap bg1="lt1" tx1="dk1" bg2="lt2" tx2="dk2" accent1="accent1" accent2="accent2" accent3="accent3" accent4="accent4" accent5="accent5" accent6="accent6" hlink="hlink" folHlink="folHlink"/>
  <p:hf sldNum="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8422073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7268750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12952803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12952803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129528030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12952803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34922681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14722357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147223577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14722357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28677559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3695993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32146919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Header Placeholder 3"/>
          <p:cNvSpPr>
            <a:spLocks noGrp="1"/>
          </p:cNvSpPr>
          <p:nvPr>
            <p:ph type="hdr" sz="quarter" idx="10"/>
          </p:nvPr>
        </p:nvSpPr>
        <p:spPr/>
        <p:txBody>
          <a:bodyPr/>
          <a:lstStyle/>
          <a:p>
            <a:r>
              <a:rPr lang="en-US" dirty="0"/>
              <a:t>Insert Title Here</a:t>
            </a:r>
          </a:p>
        </p:txBody>
      </p:sp>
    </p:spTree>
    <p:extLst>
      <p:ext uri="{BB962C8B-B14F-4D97-AF65-F5344CB8AC3E}">
        <p14:creationId xmlns:p14="http://schemas.microsoft.com/office/powerpoint/2010/main" val="32146919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latin typeface="Franklin Gothic Medium Cond" panose="020B0606030402020204" pitchFamily="34" charset="0"/>
              </a:rPr>
              <a:t>Thank you for the gift of your time and attention.</a:t>
            </a:r>
          </a:p>
          <a:p>
            <a:endParaRPr lang="en-US" dirty="0">
              <a:latin typeface="Franklin Gothic Medium Cond" panose="020B0606030402020204" pitchFamily="34" charset="0"/>
            </a:endParaRPr>
          </a:p>
          <a:p>
            <a:endParaRPr lang="en-US" dirty="0"/>
          </a:p>
        </p:txBody>
      </p:sp>
      <p:sp>
        <p:nvSpPr>
          <p:cNvPr id="4" name="Slide Number Placeholder 3"/>
          <p:cNvSpPr>
            <a:spLocks noGrp="1"/>
          </p:cNvSpPr>
          <p:nvPr>
            <p:ph type="sldNum" sz="quarter" idx="10"/>
          </p:nvPr>
        </p:nvSpPr>
        <p:spPr/>
        <p:txBody>
          <a:bodyPr/>
          <a:lstStyle/>
          <a:p>
            <a:fld id="{16F98BAB-7158-4064-9599-70E325F2C1BB}" type="slidenum">
              <a:rPr lang="en-US" smtClean="0"/>
              <a:t>33</a:t>
            </a:fld>
            <a:endParaRPr lang="en-US" dirty="0"/>
          </a:p>
        </p:txBody>
      </p:sp>
    </p:spTree>
    <p:extLst>
      <p:ext uri="{BB962C8B-B14F-4D97-AF65-F5344CB8AC3E}">
        <p14:creationId xmlns:p14="http://schemas.microsoft.com/office/powerpoint/2010/main" val="282104956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Master" Target="../slideMasters/slideMaster1.xml"/><Relationship Id="rId4" Type="http://schemas.openxmlformats.org/officeDocument/2006/relationships/hyperlink" Target="http://adac.uaa.alaska.edu/" TargetMode="Externa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_No 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9144000" cy="1622605"/>
          </a:xfrm>
        </p:spPr>
        <p:txBody>
          <a:bodyPr anchor="b">
            <a:normAutofit/>
          </a:bodyPr>
          <a:lstStyle>
            <a:lvl1pPr algn="ctr">
              <a:defRPr sz="4800" baseline="0">
                <a:latin typeface="Franklin Gothic Book" panose="020B0503020102020204" pitchFamily="34" charset="0"/>
              </a:defRPr>
            </a:lvl1pPr>
          </a:lstStyle>
          <a:p>
            <a:r>
              <a:rPr lang="en-US" dirty="0"/>
              <a:t>Presentation Title</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sp>
        <p:nvSpPr>
          <p:cNvPr id="23"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sp>
        <p:nvSpPr>
          <p:cNvPr id="24"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pic>
        <p:nvPicPr>
          <p:cNvPr id="26" name="Picture 2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7" name="Picture 2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28" name="TextBox 27"/>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Tree>
    <p:extLst>
      <p:ext uri="{BB962C8B-B14F-4D97-AF65-F5344CB8AC3E}">
        <p14:creationId xmlns:p14="http://schemas.microsoft.com/office/powerpoint/2010/main" val="1716491672"/>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_Med-Picture">
    <p:bg>
      <p:bgRef idx="1003">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sp>
        <p:nvSpPr>
          <p:cNvPr id="2" name="Title 1"/>
          <p:cNvSpPr>
            <a:spLocks noGrp="1"/>
          </p:cNvSpPr>
          <p:nvPr>
            <p:ph type="ctrTitle" hasCustomPrompt="1"/>
          </p:nvPr>
        </p:nvSpPr>
        <p:spPr>
          <a:xfrm>
            <a:off x="1524000" y="1887357"/>
            <a:ext cx="6761408" cy="1622605"/>
          </a:xfrm>
        </p:spPr>
        <p:txBody>
          <a:bodyPr anchor="b">
            <a:normAutofit/>
          </a:bodyPr>
          <a:lstStyle>
            <a:lvl1pPr algn="ctr">
              <a:defRPr sz="4000" baseline="0">
                <a:latin typeface="Franklin Gothic Book" panose="020B0503020102020204" pitchFamily="34" charset="0"/>
              </a:defRPr>
            </a:lvl1pPr>
          </a:lstStyle>
          <a:p>
            <a:r>
              <a:rPr lang="en-US" dirty="0"/>
              <a:t>Presentation Title</a:t>
            </a:r>
          </a:p>
        </p:txBody>
      </p:sp>
      <p:sp>
        <p:nvSpPr>
          <p:cNvPr id="9" name="Subtitle 2"/>
          <p:cNvSpPr txBox="1">
            <a:spLocks/>
          </p:cNvSpPr>
          <p:nvPr userDrawn="1"/>
        </p:nvSpPr>
        <p:spPr>
          <a:xfrm>
            <a:off x="1524000" y="3595710"/>
            <a:ext cx="4016453" cy="422245"/>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latin typeface="Franklin Gothic Book" panose="020B0503020102020204" pitchFamily="34" charset="0"/>
              </a:rPr>
              <a:t>A presentation by</a:t>
            </a:r>
          </a:p>
        </p:txBody>
      </p:sp>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532226" y="985323"/>
            <a:ext cx="5124315" cy="816286"/>
          </a:xfrm>
          <a:prstGeom prst="rect">
            <a:avLst/>
          </a:prstGeom>
        </p:spPr>
      </p:pic>
      <p:pic>
        <p:nvPicPr>
          <p:cNvPr id="20" name="Picture 19"/>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22" name="Picture 2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sp>
        <p:nvSpPr>
          <p:cNvPr id="4" name="Picture Placeholder 3"/>
          <p:cNvSpPr>
            <a:spLocks noGrp="1"/>
          </p:cNvSpPr>
          <p:nvPr>
            <p:ph type="pic" sz="quarter" idx="11" hasCustomPrompt="1"/>
          </p:nvPr>
        </p:nvSpPr>
        <p:spPr>
          <a:xfrm>
            <a:off x="8456583" y="2586038"/>
            <a:ext cx="3733800" cy="2244725"/>
          </a:xfrm>
          <a:ln w="28575">
            <a:solidFill>
              <a:schemeClr val="tx1"/>
            </a:solidFill>
          </a:ln>
        </p:spPr>
        <p:txBody>
          <a:bodyPr/>
          <a:lstStyle>
            <a:lvl1pPr marL="0" indent="0">
              <a:buNone/>
              <a:defRPr baseline="0">
                <a:latin typeface="Franklin Gothic Book" panose="020B0503020102020204" pitchFamily="34" charset="0"/>
              </a:defRPr>
            </a:lvl1pPr>
          </a:lstStyle>
          <a:p>
            <a:r>
              <a:rPr lang="en-US" dirty="0"/>
              <a:t>PLACE IMAGE HERE</a:t>
            </a:r>
          </a:p>
        </p:txBody>
      </p:sp>
      <p:sp>
        <p:nvSpPr>
          <p:cNvPr id="16" name="TextBox 15"/>
          <p:cNvSpPr txBox="1"/>
          <p:nvPr userDrawn="1"/>
        </p:nvSpPr>
        <p:spPr>
          <a:xfrm>
            <a:off x="5067300" y="6488668"/>
            <a:ext cx="7124699" cy="369332"/>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ADAC: Research for the Arctic Operator… For Today and For the Future</a:t>
            </a:r>
          </a:p>
        </p:txBody>
      </p:sp>
      <p:sp>
        <p:nvSpPr>
          <p:cNvPr id="12" name="Text Placeholder 17"/>
          <p:cNvSpPr>
            <a:spLocks noGrp="1"/>
          </p:cNvSpPr>
          <p:nvPr>
            <p:ph type="body" sz="quarter" idx="10" hasCustomPrompt="1"/>
          </p:nvPr>
        </p:nvSpPr>
        <p:spPr>
          <a:xfrm>
            <a:off x="1522384" y="3999702"/>
            <a:ext cx="4213783" cy="1571625"/>
          </a:xfrm>
        </p:spPr>
        <p:txBody>
          <a:bodyPr>
            <a:normAutofit/>
          </a:bodyPr>
          <a:lstStyle>
            <a:lvl1pPr marL="0" indent="0">
              <a:spcBef>
                <a:spcPts val="0"/>
              </a:spcBef>
              <a:buNone/>
              <a:defRPr sz="2000">
                <a:latin typeface="Franklin Gothic Book" panose="020B0503020102020204" pitchFamily="34" charset="0"/>
              </a:defRPr>
            </a:lvl1pPr>
            <a:lvl5pPr>
              <a:defRPr/>
            </a:lvl5pPr>
          </a:lstStyle>
          <a:p>
            <a:pPr lvl="0"/>
            <a:r>
              <a:rPr lang="en-US" dirty="0"/>
              <a:t>Name</a:t>
            </a:r>
          </a:p>
          <a:p>
            <a:pPr lvl="0"/>
            <a:r>
              <a:rPr lang="en-US" dirty="0"/>
              <a:t>Title</a:t>
            </a:r>
          </a:p>
          <a:p>
            <a:pPr lvl="0"/>
            <a:r>
              <a:rPr lang="en-US" dirty="0"/>
              <a:t>Etc.</a:t>
            </a:r>
          </a:p>
        </p:txBody>
      </p:sp>
    </p:spTree>
    <p:extLst>
      <p:ext uri="{BB962C8B-B14F-4D97-AF65-F5344CB8AC3E}">
        <p14:creationId xmlns:p14="http://schemas.microsoft.com/office/powerpoint/2010/main" val="1375621679"/>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To insert a chart, choose</a:t>
            </a:r>
          </a:p>
          <a:p>
            <a:pPr lvl="0"/>
            <a:r>
              <a:rPr lang="en-US" dirty="0"/>
              <a:t>INSERT Tab&gt;CHART&gt;TEMPLATES</a:t>
            </a:r>
          </a:p>
          <a:p>
            <a:pPr lvl="0"/>
            <a:r>
              <a:rPr lang="en-US" dirty="0"/>
              <a:t>Select an ADAC Chart from the Templates Folder.  If you do not have anything charts in this folder or need another type of chart created, contact:</a:t>
            </a:r>
          </a:p>
          <a:p>
            <a:pPr lvl="0"/>
            <a:endParaRPr lang="en-US" dirty="0"/>
          </a:p>
          <a:p>
            <a:pPr lvl="0"/>
            <a:r>
              <a:rPr lang="en-US" dirty="0"/>
              <a:t>Jeff Kee </a:t>
            </a:r>
          </a:p>
          <a:p>
            <a:pPr lvl="0"/>
            <a:r>
              <a:rPr lang="en-US" dirty="0"/>
              <a:t>jakee@Alaska.edu.</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730026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hoto_Per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5" name="Content Placeholder 2"/>
          <p:cNvSpPr>
            <a:spLocks noGrp="1"/>
          </p:cNvSpPr>
          <p:nvPr>
            <p:ph sz="half" idx="10" hasCustomPrompt="1"/>
          </p:nvPr>
        </p:nvSpPr>
        <p:spPr>
          <a:xfrm>
            <a:off x="4791075" y="457199"/>
            <a:ext cx="6562725" cy="5719764"/>
          </a:xfrm>
        </p:spPr>
        <p:txBody>
          <a:bodyPr/>
          <a:lstStyle>
            <a:lvl1pPr marL="0" indent="0">
              <a:buNone/>
              <a:defRPr sz="1800" i="1" baseline="0">
                <a:solidFill>
                  <a:srgbClr val="FF0000"/>
                </a:solidFill>
                <a:latin typeface="Franklin Gothic Book" panose="020B0503020102020204" pitchFamily="34" charset="0"/>
              </a:defRPr>
            </a:lvl1pPr>
          </a:lstStyle>
          <a:p>
            <a:pPr lvl="0"/>
            <a:r>
              <a:rPr lang="en-US" dirty="0"/>
              <a:t>Insert Photo</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274233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Block_Lef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88620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4173946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Block_Righ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467600" y="457199"/>
            <a:ext cx="3886201"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7467601" y="1466849"/>
            <a:ext cx="3886200" cy="4710113"/>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029289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Block_Bookends">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947739"/>
          </a:xfrm>
        </p:spPr>
        <p:txBody>
          <a:bodyPr anchor="b">
            <a:normAutofit/>
          </a:bodyPr>
          <a:lstStyle>
            <a:lvl1pPr>
              <a:defRPr sz="3000" b="1">
                <a:latin typeface="Franklin Gothic Book" panose="020B0503020102020204" pitchFamily="34" charset="0"/>
              </a:defRPr>
            </a:lvl1pPr>
          </a:lstStyle>
          <a:p>
            <a:r>
              <a:rPr lang="en-US" dirty="0"/>
              <a:t>Chart</a:t>
            </a:r>
            <a:br>
              <a:rPr lang="en-US" dirty="0"/>
            </a:br>
            <a:r>
              <a:rPr lang="en-US" dirty="0"/>
              <a:t>Title</a:t>
            </a:r>
          </a:p>
        </p:txBody>
      </p:sp>
      <p:sp>
        <p:nvSpPr>
          <p:cNvPr id="17" name="Text Placeholder 16"/>
          <p:cNvSpPr>
            <a:spLocks noGrp="1"/>
          </p:cNvSpPr>
          <p:nvPr>
            <p:ph type="body" sz="quarter" idx="11" hasCustomPrompt="1"/>
          </p:nvPr>
        </p:nvSpPr>
        <p:spPr>
          <a:xfrm>
            <a:off x="838201" y="1466849"/>
            <a:ext cx="3577570" cy="4134425"/>
          </a:xfrm>
        </p:spPr>
        <p:txBody>
          <a:bodyPr>
            <a:normAutofit/>
          </a:bodyPr>
          <a:lstStyle>
            <a:lvl1pPr marL="0" indent="0">
              <a:buNone/>
              <a:defRPr sz="1800"/>
            </a:lvl1pPr>
          </a:lstStyle>
          <a:p>
            <a:pPr lvl="0"/>
            <a:r>
              <a:rPr lang="en-US" dirty="0"/>
              <a:t>Text</a:t>
            </a:r>
          </a:p>
        </p:txBody>
      </p:sp>
      <p:sp>
        <p:nvSpPr>
          <p:cNvPr id="7"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8" name="Text Placeholder 16"/>
          <p:cNvSpPr>
            <a:spLocks noGrp="1"/>
          </p:cNvSpPr>
          <p:nvPr>
            <p:ph type="body" sz="quarter" idx="18" hasCustomPrompt="1"/>
          </p:nvPr>
        </p:nvSpPr>
        <p:spPr>
          <a:xfrm>
            <a:off x="7776230" y="1466849"/>
            <a:ext cx="3577570" cy="4710113"/>
          </a:xfrm>
        </p:spPr>
        <p:txBody>
          <a:bodyPr>
            <a:normAutofit/>
          </a:bodyPr>
          <a:lstStyle>
            <a:lvl1pPr marL="0" indent="0">
              <a:buNone/>
              <a:defRPr sz="1800"/>
            </a:lvl1pPr>
          </a:lstStyle>
          <a:p>
            <a:pPr lvl="0"/>
            <a:r>
              <a:rPr lang="en-US" dirty="0"/>
              <a:t>Text</a:t>
            </a:r>
          </a:p>
        </p:txBody>
      </p:sp>
    </p:spTree>
    <p:extLst>
      <p:ext uri="{BB962C8B-B14F-4D97-AF65-F5344CB8AC3E}">
        <p14:creationId xmlns:p14="http://schemas.microsoft.com/office/powerpoint/2010/main" val="3678274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hoto Farm">
    <p:spTree>
      <p:nvGrpSpPr>
        <p:cNvPr id="1" name=""/>
        <p:cNvGrpSpPr/>
        <p:nvPr/>
      </p:nvGrpSpPr>
      <p:grpSpPr>
        <a:xfrm>
          <a:off x="0" y="0"/>
          <a:ext cx="0" cy="0"/>
          <a:chOff x="0" y="0"/>
          <a:chExt cx="0" cy="0"/>
        </a:xfrm>
      </p:grpSpPr>
      <p:sp>
        <p:nvSpPr>
          <p:cNvPr id="7" name="Picture Placeholder 3"/>
          <p:cNvSpPr>
            <a:spLocks noGrp="1" noChangeAspect="1"/>
          </p:cNvSpPr>
          <p:nvPr>
            <p:ph type="pic" sz="quarter" idx="14" hasCustomPrompt="1"/>
          </p:nvPr>
        </p:nvSpPr>
        <p:spPr>
          <a:xfrm>
            <a:off x="328613"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1" name="Picture Placeholder 3"/>
          <p:cNvSpPr>
            <a:spLocks noGrp="1" noChangeAspect="1"/>
          </p:cNvSpPr>
          <p:nvPr>
            <p:ph type="pic" sz="quarter" idx="18" hasCustomPrompt="1"/>
          </p:nvPr>
        </p:nvSpPr>
        <p:spPr>
          <a:xfrm>
            <a:off x="980598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2" name="Picture Placeholder 3"/>
          <p:cNvSpPr>
            <a:spLocks noGrp="1" noChangeAspect="1"/>
          </p:cNvSpPr>
          <p:nvPr>
            <p:ph type="pic" sz="quarter" idx="19" hasCustomPrompt="1"/>
          </p:nvPr>
        </p:nvSpPr>
        <p:spPr>
          <a:xfrm>
            <a:off x="7436645"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3" name="Picture Placeholder 3"/>
          <p:cNvSpPr>
            <a:spLocks noGrp="1" noChangeAspect="1"/>
          </p:cNvSpPr>
          <p:nvPr>
            <p:ph type="pic" sz="quarter" idx="20" hasCustomPrompt="1"/>
          </p:nvPr>
        </p:nvSpPr>
        <p:spPr>
          <a:xfrm>
            <a:off x="5067301"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14" name="Picture Placeholder 3"/>
          <p:cNvSpPr>
            <a:spLocks noGrp="1" noChangeAspect="1"/>
          </p:cNvSpPr>
          <p:nvPr>
            <p:ph type="pic" sz="quarter" idx="21" hasCustomPrompt="1"/>
          </p:nvPr>
        </p:nvSpPr>
        <p:spPr>
          <a:xfrm>
            <a:off x="2697957" y="1014412"/>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3" name="Picture Placeholder 3"/>
          <p:cNvSpPr>
            <a:spLocks noGrp="1" noChangeAspect="1"/>
          </p:cNvSpPr>
          <p:nvPr>
            <p:ph type="pic" sz="quarter" idx="22" hasCustomPrompt="1"/>
          </p:nvPr>
        </p:nvSpPr>
        <p:spPr>
          <a:xfrm>
            <a:off x="328613"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4" name="Picture Placeholder 3"/>
          <p:cNvSpPr>
            <a:spLocks noGrp="1" noChangeAspect="1"/>
          </p:cNvSpPr>
          <p:nvPr>
            <p:ph type="pic" sz="quarter" idx="23" hasCustomPrompt="1"/>
          </p:nvPr>
        </p:nvSpPr>
        <p:spPr>
          <a:xfrm>
            <a:off x="980598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5" name="Picture Placeholder 3"/>
          <p:cNvSpPr>
            <a:spLocks noGrp="1" noChangeAspect="1"/>
          </p:cNvSpPr>
          <p:nvPr>
            <p:ph type="pic" sz="quarter" idx="24" hasCustomPrompt="1"/>
          </p:nvPr>
        </p:nvSpPr>
        <p:spPr>
          <a:xfrm>
            <a:off x="7436645"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6" name="Picture Placeholder 3"/>
          <p:cNvSpPr>
            <a:spLocks noGrp="1" noChangeAspect="1"/>
          </p:cNvSpPr>
          <p:nvPr>
            <p:ph type="pic" sz="quarter" idx="25" hasCustomPrompt="1"/>
          </p:nvPr>
        </p:nvSpPr>
        <p:spPr>
          <a:xfrm>
            <a:off x="5067301"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7" name="Picture Placeholder 3"/>
          <p:cNvSpPr>
            <a:spLocks noGrp="1" noChangeAspect="1"/>
          </p:cNvSpPr>
          <p:nvPr>
            <p:ph type="pic" sz="quarter" idx="26" hasCustomPrompt="1"/>
          </p:nvPr>
        </p:nvSpPr>
        <p:spPr>
          <a:xfrm>
            <a:off x="2697957" y="3400417"/>
            <a:ext cx="2057400" cy="2057400"/>
          </a:xfrm>
          <a:ln w="28575">
            <a:solidFill>
              <a:schemeClr val="tx1"/>
            </a:solidFill>
          </a:ln>
        </p:spPr>
        <p:txBody>
          <a:bodyPr>
            <a:normAutofit/>
          </a:bodyPr>
          <a:lstStyle>
            <a:lvl1pPr marL="0" indent="0">
              <a:buNone/>
              <a:defRPr sz="1400" baseline="0"/>
            </a:lvl1pPr>
          </a:lstStyle>
          <a:p>
            <a:r>
              <a:rPr lang="en-US" dirty="0"/>
              <a:t>PLACE IMAGE HERE</a:t>
            </a:r>
          </a:p>
        </p:txBody>
      </p:sp>
      <p:sp>
        <p:nvSpPr>
          <p:cNvPr id="28" name="Title 1"/>
          <p:cNvSpPr>
            <a:spLocks noGrp="1"/>
          </p:cNvSpPr>
          <p:nvPr>
            <p:ph type="title" hasCustomPrompt="1"/>
          </p:nvPr>
        </p:nvSpPr>
        <p:spPr>
          <a:xfrm>
            <a:off x="838200" y="457198"/>
            <a:ext cx="9553575" cy="557213"/>
          </a:xfrm>
        </p:spPr>
        <p:txBody>
          <a:bodyPr anchor="t">
            <a:normAutofit/>
          </a:bodyPr>
          <a:lstStyle>
            <a:lvl1pPr>
              <a:defRPr sz="3000" b="1">
                <a:latin typeface="Franklin Gothic Book" panose="020B0503020102020204" pitchFamily="34" charset="0"/>
              </a:defRPr>
            </a:lvl1pPr>
          </a:lstStyle>
          <a:p>
            <a:r>
              <a:rPr lang="en-US" dirty="0"/>
              <a:t>Slide Title</a:t>
            </a:r>
          </a:p>
        </p:txBody>
      </p:sp>
    </p:spTree>
    <p:extLst>
      <p:ext uri="{BB962C8B-B14F-4D97-AF65-F5344CB8AC3E}">
        <p14:creationId xmlns:p14="http://schemas.microsoft.com/office/powerpoint/2010/main" val="14943228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Autofit/>
          </a:bodyPr>
          <a:lstStyle>
            <a:lvl1pPr>
              <a:defRPr sz="3000" b="1"/>
            </a:lvl1pPr>
          </a:lstStyle>
          <a:p>
            <a:r>
              <a:rPr lang="en-US" dirty="0"/>
              <a:t>Click to edit Master title style</a:t>
            </a:r>
          </a:p>
        </p:txBody>
      </p:sp>
      <p:sp>
        <p:nvSpPr>
          <p:cNvPr id="5" name="Text Placeholder 4"/>
          <p:cNvSpPr>
            <a:spLocks noGrp="1"/>
          </p:cNvSpPr>
          <p:nvPr>
            <p:ph type="body" sz="quarter" idx="10" hasCustomPrompt="1"/>
          </p:nvPr>
        </p:nvSpPr>
        <p:spPr>
          <a:xfrm>
            <a:off x="838201" y="1157288"/>
            <a:ext cx="10515600" cy="5019675"/>
          </a:xfrm>
        </p:spPr>
        <p:txBody>
          <a:bodyPr/>
          <a:lstStyle>
            <a:lvl1pPr marL="0" indent="0">
              <a:buNone/>
              <a:defRPr sz="1800"/>
            </a:lvl1pPr>
          </a:lstStyle>
          <a:p>
            <a:pPr lvl="0"/>
            <a:r>
              <a:rPr lang="en-US" dirty="0"/>
              <a:t>To change the number of Columns, go to:</a:t>
            </a:r>
          </a:p>
          <a:p>
            <a:pPr lvl="0"/>
            <a:r>
              <a:rPr lang="en-US" dirty="0"/>
              <a:t>HOME&gt;Paragraph&gt;Column</a:t>
            </a:r>
          </a:p>
          <a:p>
            <a:pPr lvl="0"/>
            <a:endParaRPr lang="en-US" dirty="0"/>
          </a:p>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8223188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b="1"/>
            </a:lvl1pPr>
          </a:lstStyle>
          <a:p>
            <a:r>
              <a:rPr lang="en-US" dirty="0"/>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68953863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157288"/>
            <a:ext cx="5181600" cy="444398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157288"/>
            <a:ext cx="5181600" cy="50196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Tree>
    <p:extLst>
      <p:ext uri="{BB962C8B-B14F-4D97-AF65-F5344CB8AC3E}">
        <p14:creationId xmlns:p14="http://schemas.microsoft.com/office/powerpoint/2010/main" val="3019524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199"/>
            <a:ext cx="10515600" cy="593726"/>
          </a:xfrm>
        </p:spPr>
        <p:txBody>
          <a:bodyPr anchor="b">
            <a:normAutofit/>
          </a:bodyPr>
          <a:lstStyle>
            <a:lvl1pPr>
              <a:defRPr sz="3000" b="1"/>
            </a:lvl1pPr>
          </a:lstStyle>
          <a:p>
            <a:r>
              <a:rPr lang="en-US" dirty="0"/>
              <a:t>Click to edit Master title style</a:t>
            </a:r>
          </a:p>
        </p:txBody>
      </p:sp>
      <p:sp>
        <p:nvSpPr>
          <p:cNvPr id="3" name="Text Placeholder 2"/>
          <p:cNvSpPr>
            <a:spLocks noGrp="1"/>
          </p:cNvSpPr>
          <p:nvPr>
            <p:ph type="body" idx="1"/>
          </p:nvPr>
        </p:nvSpPr>
        <p:spPr>
          <a:xfrm>
            <a:off x="839788" y="1157288"/>
            <a:ext cx="5157787"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1619249"/>
            <a:ext cx="5157787" cy="3982025"/>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0" y="1157288"/>
            <a:ext cx="5183188" cy="4619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1619249"/>
            <a:ext cx="5183188" cy="457041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41981129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38200" y="457199"/>
            <a:ext cx="10515600" cy="593726"/>
          </a:xfrm>
        </p:spPr>
        <p:txBody>
          <a:bodyPr anchor="b">
            <a:normAutofit/>
          </a:bodyPr>
          <a:lstStyle>
            <a:lvl1pPr>
              <a:defRPr sz="3000" b="1"/>
            </a:lvl1pPr>
          </a:lstStyle>
          <a:p>
            <a:r>
              <a:rPr lang="en-US" dirty="0"/>
              <a:t>Title</a:t>
            </a:r>
          </a:p>
        </p:txBody>
      </p:sp>
      <p:sp>
        <p:nvSpPr>
          <p:cNvPr id="10"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10835790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73783529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3" name="Content Placeholder 2"/>
          <p:cNvSpPr>
            <a:spLocks noGrp="1"/>
          </p:cNvSpPr>
          <p:nvPr>
            <p:ph idx="1"/>
          </p:nvPr>
        </p:nvSpPr>
        <p:spPr>
          <a:xfrm>
            <a:off x="5183188" y="642939"/>
            <a:ext cx="6172200" cy="521811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21395894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ver Image">
    <p:spTree>
      <p:nvGrpSpPr>
        <p:cNvPr id="1" name=""/>
        <p:cNvGrpSpPr/>
        <p:nvPr/>
      </p:nvGrpSpPr>
      <p:grpSpPr>
        <a:xfrm>
          <a:off x="0" y="0"/>
          <a:ext cx="0" cy="0"/>
          <a:chOff x="0" y="0"/>
          <a:chExt cx="0" cy="0"/>
        </a:xfrm>
      </p:grpSpPr>
      <p:sp>
        <p:nvSpPr>
          <p:cNvPr id="7" name="Picture Placeholder 6"/>
          <p:cNvSpPr>
            <a:spLocks noGrp="1"/>
          </p:cNvSpPr>
          <p:nvPr>
            <p:ph type="pic" sz="quarter" idx="18"/>
          </p:nvPr>
        </p:nvSpPr>
        <p:spPr>
          <a:xfrm>
            <a:off x="0" y="609601"/>
            <a:ext cx="12192000" cy="4991672"/>
          </a:xfrm>
        </p:spPr>
        <p:txBody>
          <a:bodyPr/>
          <a:lstStyle>
            <a:lvl1pPr marL="0" indent="0">
              <a:buNone/>
              <a:defRPr/>
            </a:lvl1pPr>
          </a:lstStyle>
          <a:p>
            <a:endParaRPr lang="en-US" dirty="0"/>
          </a:p>
        </p:txBody>
      </p:sp>
      <p:sp>
        <p:nvSpPr>
          <p:cNvPr id="2" name="Title 1"/>
          <p:cNvSpPr>
            <a:spLocks noGrp="1"/>
          </p:cNvSpPr>
          <p:nvPr>
            <p:ph type="title"/>
          </p:nvPr>
        </p:nvSpPr>
        <p:spPr>
          <a:xfrm>
            <a:off x="839788" y="609600"/>
            <a:ext cx="5275262" cy="947738"/>
          </a:xfrm>
          <a:solidFill>
            <a:srgbClr val="000000">
              <a:alpha val="50000"/>
            </a:srgbClr>
          </a:solidFill>
        </p:spPr>
        <p:txBody>
          <a:bodyPr anchor="b">
            <a:normAutofit/>
          </a:bodyPr>
          <a:lstStyle>
            <a:lvl1pPr>
              <a:defRPr sz="3000" b="1"/>
            </a:lvl1pPr>
          </a:lstStyle>
          <a:p>
            <a:r>
              <a:rPr lang="en-US" dirty="0"/>
              <a:t>Click to edit Master title style</a:t>
            </a:r>
          </a:p>
        </p:txBody>
      </p:sp>
      <p:sp>
        <p:nvSpPr>
          <p:cNvPr id="4" name="Text Placeholder 3"/>
          <p:cNvSpPr>
            <a:spLocks noGrp="1"/>
          </p:cNvSpPr>
          <p:nvPr>
            <p:ph type="body" sz="half" idx="2"/>
          </p:nvPr>
        </p:nvSpPr>
        <p:spPr>
          <a:xfrm>
            <a:off x="839788" y="1619250"/>
            <a:ext cx="5275262" cy="3982023"/>
          </a:xfrm>
          <a:solidFill>
            <a:srgbClr val="000000">
              <a:alpha val="50000"/>
            </a:srgbClr>
          </a:solidFill>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Edit Master text styles</a:t>
            </a:r>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9" name="Picture Placeholder 6"/>
          <p:cNvSpPr>
            <a:spLocks noGrp="1"/>
          </p:cNvSpPr>
          <p:nvPr>
            <p:ph type="pic" sz="quarter" idx="19"/>
          </p:nvPr>
        </p:nvSpPr>
        <p:spPr>
          <a:xfrm>
            <a:off x="4738688" y="5657169"/>
            <a:ext cx="7453312" cy="1200831"/>
          </a:xfrm>
        </p:spPr>
        <p:txBody>
          <a:bodyPr/>
          <a:lstStyle>
            <a:lvl1pPr marL="0" indent="0">
              <a:buNone/>
              <a:defRPr/>
            </a:lvl1pPr>
          </a:lstStyle>
          <a:p>
            <a:endParaRPr lang="en-US" dirty="0"/>
          </a:p>
        </p:txBody>
      </p:sp>
    </p:spTree>
    <p:extLst>
      <p:ext uri="{BB962C8B-B14F-4D97-AF65-F5344CB8AC3E}">
        <p14:creationId xmlns:p14="http://schemas.microsoft.com/office/powerpoint/2010/main" val="179891285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183188" y="987425"/>
            <a:ext cx="6172200" cy="4873625"/>
          </a:xfrm>
          <a:ln w="28575">
            <a:solidFill>
              <a:schemeClr val="tx1"/>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6"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7" name="Title 1"/>
          <p:cNvSpPr>
            <a:spLocks noGrp="1"/>
          </p:cNvSpPr>
          <p:nvPr>
            <p:ph type="title"/>
          </p:nvPr>
        </p:nvSpPr>
        <p:spPr>
          <a:xfrm>
            <a:off x="839788" y="457200"/>
            <a:ext cx="3932237" cy="947738"/>
          </a:xfrm>
        </p:spPr>
        <p:txBody>
          <a:bodyPr anchor="b">
            <a:normAutofit/>
          </a:bodyPr>
          <a:lstStyle>
            <a:lvl1pPr>
              <a:defRPr sz="3000" b="1"/>
            </a:lvl1pPr>
          </a:lstStyle>
          <a:p>
            <a:r>
              <a:rPr lang="en-US" dirty="0"/>
              <a:t>Click to edit Master title style</a:t>
            </a:r>
          </a:p>
        </p:txBody>
      </p:sp>
      <p:sp>
        <p:nvSpPr>
          <p:cNvPr id="8" name="Text Placeholder 3"/>
          <p:cNvSpPr>
            <a:spLocks noGrp="1"/>
          </p:cNvSpPr>
          <p:nvPr>
            <p:ph type="body" sz="half" idx="2"/>
          </p:nvPr>
        </p:nvSpPr>
        <p:spPr>
          <a:xfrm>
            <a:off x="839788" y="1466850"/>
            <a:ext cx="3932237" cy="4134424"/>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62153189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838200" y="457199"/>
            <a:ext cx="10515600" cy="593726"/>
          </a:xfrm>
        </p:spPr>
        <p:txBody>
          <a:bodyPr anchor="b">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200" y="1157287"/>
            <a:ext cx="10515600" cy="50196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18646811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701212" y="365125"/>
            <a:ext cx="1652587" cy="5811838"/>
          </a:xfrm>
        </p:spPr>
        <p:txBody>
          <a:bodyPr vert="eaVert" anchor="t">
            <a:normAutofit/>
          </a:bodyPr>
          <a:lstStyle>
            <a:lvl1pPr>
              <a:defRPr sz="3000" b="1"/>
            </a:lvl1pPr>
          </a:lstStyle>
          <a:p>
            <a:r>
              <a:rPr lang="en-US" dirty="0"/>
              <a:t>Click to edit Master title style</a:t>
            </a:r>
          </a:p>
        </p:txBody>
      </p:sp>
      <p:sp>
        <p:nvSpPr>
          <p:cNvPr id="3" name="Vertical Text Placeholder 2"/>
          <p:cNvSpPr>
            <a:spLocks noGrp="1"/>
          </p:cNvSpPr>
          <p:nvPr>
            <p:ph type="body" orient="vert" idx="1"/>
          </p:nvPr>
        </p:nvSpPr>
        <p:spPr>
          <a:xfrm>
            <a:off x="838199" y="365125"/>
            <a:ext cx="8805863"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Tree>
    <p:extLst>
      <p:ext uri="{BB962C8B-B14F-4D97-AF65-F5344CB8AC3E}">
        <p14:creationId xmlns:p14="http://schemas.microsoft.com/office/powerpoint/2010/main" val="37113134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p:cNvSpPr>
            <a:spLocks noGrp="1"/>
          </p:cNvSpPr>
          <p:nvPr>
            <p:ph type="pic" sz="quarter" idx="11" hasCustomPrompt="1"/>
          </p:nvPr>
        </p:nvSpPr>
        <p:spPr>
          <a:xfrm>
            <a:off x="7932707" y="500063"/>
            <a:ext cx="3657600" cy="2743200"/>
          </a:xfrm>
          <a:ln w="28575">
            <a:solidFill>
              <a:schemeClr val="tx1"/>
            </a:solidFill>
          </a:ln>
        </p:spPr>
        <p:txBody>
          <a:bodyPr/>
          <a:lstStyle>
            <a:lvl1pPr marL="0" indent="0">
              <a:buNone/>
              <a:defRPr baseline="0"/>
            </a:lvl1pPr>
          </a:lstStyle>
          <a:p>
            <a:r>
              <a:rPr lang="en-US" dirty="0"/>
              <a:t>PLACE IMAGE HERE</a:t>
            </a:r>
          </a:p>
        </p:txBody>
      </p:sp>
      <p:sp>
        <p:nvSpPr>
          <p:cNvPr id="4" name="Picture Placeholder 3"/>
          <p:cNvSpPr>
            <a:spLocks noGrp="1"/>
          </p:cNvSpPr>
          <p:nvPr>
            <p:ph type="pic" sz="quarter" idx="12" hasCustomPrompt="1"/>
          </p:nvPr>
        </p:nvSpPr>
        <p:spPr>
          <a:xfrm>
            <a:off x="7932707" y="3381376"/>
            <a:ext cx="1828800" cy="2743200"/>
          </a:xfrm>
          <a:ln w="28575">
            <a:solidFill>
              <a:schemeClr val="tx1"/>
            </a:solidFill>
          </a:ln>
        </p:spPr>
        <p:txBody>
          <a:bodyPr/>
          <a:lstStyle>
            <a:lvl1pPr marL="0" indent="0">
              <a:buNone/>
              <a:defRPr baseline="0"/>
            </a:lvl1pPr>
          </a:lstStyle>
          <a:p>
            <a:r>
              <a:rPr lang="en-US" dirty="0"/>
              <a:t>PLACE IMAGE HERE</a:t>
            </a:r>
          </a:p>
        </p:txBody>
      </p:sp>
      <p:sp>
        <p:nvSpPr>
          <p:cNvPr id="5" name="Picture Placeholder 3"/>
          <p:cNvSpPr>
            <a:spLocks noGrp="1"/>
          </p:cNvSpPr>
          <p:nvPr>
            <p:ph type="pic" sz="quarter" idx="13" hasCustomPrompt="1"/>
          </p:nvPr>
        </p:nvSpPr>
        <p:spPr>
          <a:xfrm>
            <a:off x="10675907" y="3381376"/>
            <a:ext cx="914400" cy="2743200"/>
          </a:xfrm>
          <a:ln w="28575">
            <a:solidFill>
              <a:schemeClr val="tx1"/>
            </a:solidFill>
          </a:ln>
        </p:spPr>
        <p:txBody>
          <a:bodyPr>
            <a:normAutofit/>
          </a:bodyPr>
          <a:lstStyle>
            <a:lvl1pPr marL="0" indent="0">
              <a:buNone/>
              <a:defRPr sz="2000" baseline="0"/>
            </a:lvl1pPr>
          </a:lstStyle>
          <a:p>
            <a:r>
              <a:rPr lang="en-US" dirty="0"/>
              <a:t>PLACE IMAGE HERE</a:t>
            </a:r>
          </a:p>
        </p:txBody>
      </p:sp>
      <p:sp>
        <p:nvSpPr>
          <p:cNvPr id="7" name="Picture Placeholder 3"/>
          <p:cNvSpPr>
            <a:spLocks noGrp="1" noChangeAspect="1"/>
          </p:cNvSpPr>
          <p:nvPr>
            <p:ph type="pic" sz="quarter" idx="14" hasCustomPrompt="1"/>
          </p:nvPr>
        </p:nvSpPr>
        <p:spPr>
          <a:xfrm>
            <a:off x="3155919" y="500062"/>
            <a:ext cx="4572000" cy="2743200"/>
          </a:xfrm>
          <a:ln w="28575">
            <a:solidFill>
              <a:schemeClr val="tx1"/>
            </a:solidFill>
          </a:ln>
        </p:spPr>
        <p:txBody>
          <a:bodyPr/>
          <a:lstStyle>
            <a:lvl1pPr marL="0" indent="0">
              <a:buNone/>
              <a:defRPr baseline="0"/>
            </a:lvl1pPr>
          </a:lstStyle>
          <a:p>
            <a:r>
              <a:rPr lang="en-US" dirty="0"/>
              <a:t>PLACE IMAGE HERE</a:t>
            </a:r>
          </a:p>
        </p:txBody>
      </p:sp>
      <p:sp>
        <p:nvSpPr>
          <p:cNvPr id="8" name="Picture Placeholder 3"/>
          <p:cNvSpPr>
            <a:spLocks noGrp="1"/>
          </p:cNvSpPr>
          <p:nvPr>
            <p:ph type="pic" sz="quarter" idx="15" hasCustomPrompt="1"/>
          </p:nvPr>
        </p:nvSpPr>
        <p:spPr>
          <a:xfrm>
            <a:off x="3155919" y="3381376"/>
            <a:ext cx="4572000" cy="1828800"/>
          </a:xfrm>
          <a:ln w="28575">
            <a:solidFill>
              <a:schemeClr val="tx1"/>
            </a:solidFill>
          </a:ln>
        </p:spPr>
        <p:txBody>
          <a:bodyPr/>
          <a:lstStyle>
            <a:lvl1pPr marL="0" indent="0">
              <a:buNone/>
              <a:defRPr baseline="0"/>
            </a:lvl1pPr>
          </a:lstStyle>
          <a:p>
            <a:r>
              <a:rPr lang="en-US" dirty="0"/>
              <a:t>PLACE IMAGE HERE</a:t>
            </a:r>
          </a:p>
        </p:txBody>
      </p:sp>
      <p:sp>
        <p:nvSpPr>
          <p:cNvPr id="9" name="Picture Placeholder 3"/>
          <p:cNvSpPr>
            <a:spLocks noGrp="1"/>
          </p:cNvSpPr>
          <p:nvPr>
            <p:ph type="pic" sz="quarter" idx="16" hasCustomPrompt="1"/>
          </p:nvPr>
        </p:nvSpPr>
        <p:spPr>
          <a:xfrm>
            <a:off x="3155919" y="5438776"/>
            <a:ext cx="4572000" cy="685800"/>
          </a:xfrm>
          <a:ln w="28575">
            <a:solidFill>
              <a:schemeClr val="tx1"/>
            </a:solidFill>
          </a:ln>
        </p:spPr>
        <p:txBody>
          <a:bodyPr/>
          <a:lstStyle>
            <a:lvl1pPr marL="0" indent="0">
              <a:buNone/>
              <a:defRPr baseline="0"/>
            </a:lvl1pPr>
          </a:lstStyle>
          <a:p>
            <a:r>
              <a:rPr lang="en-US" dirty="0"/>
              <a:t>PLACE IMAGE HERE</a:t>
            </a:r>
          </a:p>
        </p:txBody>
      </p:sp>
      <p:sp>
        <p:nvSpPr>
          <p:cNvPr id="10" name="Rectangle 9"/>
          <p:cNvSpPr/>
          <p:nvPr userDrawn="1"/>
        </p:nvSpPr>
        <p:spPr>
          <a:xfrm>
            <a:off x="134027" y="608415"/>
            <a:ext cx="2913297" cy="2308324"/>
          </a:xfrm>
          <a:prstGeom prst="rect">
            <a:avLst/>
          </a:prstGeom>
          <a:noFill/>
        </p:spPr>
        <p:txBody>
          <a:bodyPr wrap="none" lIns="91440" tIns="45720" rIns="91440" bIns="45720">
            <a:spAutoFit/>
          </a:bodyPr>
          <a:lstStyle/>
          <a:p>
            <a:pPr algn="ctr"/>
            <a:r>
              <a:rPr lang="en-US" sz="7200" b="0" cap="none" spc="0" dirty="0">
                <a:ln w="0"/>
                <a:solidFill>
                  <a:srgbClr val="FF0000"/>
                </a:solidFill>
                <a:effectLst>
                  <a:outerShdw blurRad="38100" dist="25400" dir="5400000" algn="ctr" rotWithShape="0">
                    <a:srgbClr val="6E747A">
                      <a:alpha val="43000"/>
                    </a:srgbClr>
                  </a:outerShdw>
                </a:effectLst>
              </a:rPr>
              <a:t>Picture</a:t>
            </a:r>
            <a:endParaRPr lang="en-US" sz="7200" b="0" cap="none" spc="0" baseline="0" dirty="0">
              <a:ln w="0"/>
              <a:solidFill>
                <a:srgbClr val="FF0000"/>
              </a:solidFill>
              <a:effectLst>
                <a:outerShdw blurRad="38100" dist="25400" dir="5400000" algn="ctr" rotWithShape="0">
                  <a:srgbClr val="6E747A">
                    <a:alpha val="43000"/>
                  </a:srgbClr>
                </a:outerShdw>
              </a:effectLst>
            </a:endParaRPr>
          </a:p>
          <a:p>
            <a:pPr algn="ctr"/>
            <a:r>
              <a:rPr lang="en-US" sz="7200" b="0" cap="none" spc="0" baseline="0" dirty="0">
                <a:ln w="0"/>
                <a:solidFill>
                  <a:srgbClr val="FF0000"/>
                </a:solidFill>
                <a:effectLst>
                  <a:outerShdw blurRad="38100" dist="25400" dir="5400000" algn="ctr" rotWithShape="0">
                    <a:srgbClr val="6E747A">
                      <a:alpha val="43000"/>
                    </a:srgbClr>
                  </a:outerShdw>
                </a:effectLst>
              </a:rPr>
              <a:t>Frames</a:t>
            </a:r>
            <a:endParaRPr lang="en-US" sz="7200" b="0" cap="none" spc="0" dirty="0">
              <a:ln w="0"/>
              <a:solidFill>
                <a:srgbClr val="FF0000"/>
              </a:solidFill>
              <a:effectLst>
                <a:outerShdw blurRad="38100" dist="25400" dir="5400000" algn="ctr" rotWithShape="0">
                  <a:srgbClr val="6E747A">
                    <a:alpha val="43000"/>
                  </a:srgbClr>
                </a:outerShdw>
              </a:effectLst>
            </a:endParaRPr>
          </a:p>
        </p:txBody>
      </p:sp>
      <p:sp>
        <p:nvSpPr>
          <p:cNvPr id="13" name="Text Placeholder 5"/>
          <p:cNvSpPr>
            <a:spLocks noGrp="1"/>
          </p:cNvSpPr>
          <p:nvPr>
            <p:ph type="body" sz="quarter" idx="17" hasCustomPrompt="1"/>
          </p:nvPr>
        </p:nvSpPr>
        <p:spPr>
          <a:xfrm>
            <a:off x="838199" y="0"/>
            <a:ext cx="9553575" cy="361948"/>
          </a:xfrm>
        </p:spPr>
        <p:txBody>
          <a:bodyPr anchor="b">
            <a:noAutofit/>
          </a:bodyPr>
          <a:lstStyle>
            <a:lvl1pPr marL="0" indent="0">
              <a:buNone/>
              <a:defRPr sz="1400"/>
            </a:lvl1pPr>
          </a:lstStyle>
          <a:p>
            <a:pPr lvl="0"/>
            <a:r>
              <a:rPr lang="en-US" dirty="0"/>
              <a:t>Place Title and Info Here</a:t>
            </a:r>
          </a:p>
        </p:txBody>
      </p:sp>
      <p:sp>
        <p:nvSpPr>
          <p:cNvPr id="12" name="Picture Placeholder 3"/>
          <p:cNvSpPr>
            <a:spLocks noGrp="1"/>
          </p:cNvSpPr>
          <p:nvPr>
            <p:ph type="pic" sz="quarter" idx="18" hasCustomPrompt="1"/>
          </p:nvPr>
        </p:nvSpPr>
        <p:spPr>
          <a:xfrm>
            <a:off x="265081" y="2916739"/>
            <a:ext cx="2743200" cy="2379685"/>
          </a:xfrm>
          <a:ln w="28575">
            <a:noFill/>
          </a:ln>
        </p:spPr>
        <p:txBody>
          <a:bodyPr/>
          <a:lstStyle>
            <a:lvl1pPr marL="0" indent="0">
              <a:buNone/>
              <a:defRPr baseline="0"/>
            </a:lvl1pPr>
          </a:lstStyle>
          <a:p>
            <a:r>
              <a:rPr lang="en-US" dirty="0"/>
              <a:t>PLACE IMAGE HERE</a:t>
            </a:r>
          </a:p>
        </p:txBody>
      </p:sp>
    </p:spTree>
    <p:extLst>
      <p:ext uri="{BB962C8B-B14F-4D97-AF65-F5344CB8AC3E}">
        <p14:creationId xmlns:p14="http://schemas.microsoft.com/office/powerpoint/2010/main" val="39417947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End Slide">
    <p:bg>
      <p:bgRef idx="1003">
        <a:schemeClr val="bg1"/>
      </p:bgRef>
    </p:bg>
    <p:spTree>
      <p:nvGrpSpPr>
        <p:cNvPr id="1" name=""/>
        <p:cNvGrpSpPr/>
        <p:nvPr/>
      </p:nvGrpSpPr>
      <p:grpSpPr>
        <a:xfrm>
          <a:off x="0" y="0"/>
          <a:ext cx="0" cy="0"/>
          <a:chOff x="0" y="0"/>
          <a:chExt cx="0" cy="0"/>
        </a:xfrm>
      </p:grpSpPr>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7" y="0"/>
            <a:ext cx="12192000" cy="6858000"/>
          </a:xfrm>
          <a:prstGeom prst="rect">
            <a:avLst/>
          </a:prstGeom>
        </p:spPr>
      </p:pic>
      <p:pic>
        <p:nvPicPr>
          <p:cNvPr id="11" name="Picture 10"/>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3426420" y="2300314"/>
            <a:ext cx="5335925" cy="849995"/>
          </a:xfrm>
          <a:prstGeom prst="rect">
            <a:avLst/>
          </a:prstGeom>
        </p:spPr>
      </p:pic>
      <p:sp>
        <p:nvSpPr>
          <p:cNvPr id="28" name="TextBox 27"/>
          <p:cNvSpPr txBox="1"/>
          <p:nvPr userDrawn="1"/>
        </p:nvSpPr>
        <p:spPr>
          <a:xfrm>
            <a:off x="3616556" y="3320463"/>
            <a:ext cx="4955652" cy="646331"/>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Research for the Arctic Operator…</a:t>
            </a:r>
          </a:p>
          <a:p>
            <a:pPr marL="0" marR="0" indent="0" algn="r" defTabSz="914400" rtl="0" eaLnBrk="1" fontAlgn="auto" latinLnBrk="0" hangingPunct="1">
              <a:lnSpc>
                <a:spcPct val="100000"/>
              </a:lnSpc>
              <a:spcBef>
                <a:spcPts val="0"/>
              </a:spcBef>
              <a:spcAft>
                <a:spcPts val="0"/>
              </a:spcAft>
              <a:buClrTx/>
              <a:buSzTx/>
              <a:buFontTx/>
              <a:buNone/>
              <a:tabLst/>
              <a:defRPr/>
            </a:pPr>
            <a:r>
              <a:rPr lang="en-US" dirty="0">
                <a:latin typeface="Franklin Gothic Book" panose="020B0503020102020204" pitchFamily="34" charset="0"/>
              </a:rPr>
              <a:t>For Today and For the Future</a:t>
            </a:r>
          </a:p>
        </p:txBody>
      </p:sp>
      <p:sp>
        <p:nvSpPr>
          <p:cNvPr id="13" name="TextBox 12"/>
          <p:cNvSpPr txBox="1"/>
          <p:nvPr userDrawn="1"/>
        </p:nvSpPr>
        <p:spPr>
          <a:xfrm>
            <a:off x="3616556" y="4136948"/>
            <a:ext cx="4955652" cy="307777"/>
          </a:xfrm>
          <a:prstGeom prst="rect">
            <a:avLst/>
          </a:prstGeom>
          <a:noFill/>
        </p:spPr>
        <p:txBody>
          <a:bodyPr wrap="square" rtlCol="0">
            <a:spAutoFit/>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400" dirty="0">
                <a:latin typeface="Franklin Gothic Book" panose="020B0503020102020204" pitchFamily="34" charset="0"/>
                <a:hlinkClick r:id="rId4"/>
              </a:rPr>
              <a:t>http://adac.uaa.alaska.edu/</a:t>
            </a:r>
            <a:endParaRPr lang="en-US" sz="1400" dirty="0">
              <a:latin typeface="Franklin Gothic Book" panose="020B0503020102020204" pitchFamily="34" charset="0"/>
            </a:endParaRPr>
          </a:p>
        </p:txBody>
      </p:sp>
    </p:spTree>
    <p:extLst>
      <p:ext uri="{BB962C8B-B14F-4D97-AF65-F5344CB8AC3E}">
        <p14:creationId xmlns:p14="http://schemas.microsoft.com/office/powerpoint/2010/main" val="3967677578"/>
      </p:ext>
    </p:extLst>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28233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2.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microsoft.com/office/2007/relationships/hdphoto" Target="../media/hdphoto2.wdp"/><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28"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39000">
              <a:srgbClr val="284352">
                <a:lumMod val="82000"/>
              </a:srgbClr>
            </a:gs>
            <a:gs pos="0">
              <a:srgbClr val="1A6B6F"/>
            </a:gs>
            <a:gs pos="81000">
              <a:srgbClr val="222A37"/>
            </a:gs>
          </a:gsLst>
          <a:path path="circle">
            <a:fillToRect l="50000" t="-80000" r="50000" b="180000"/>
          </a:path>
          <a:tileRect/>
        </a:gra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4" cstate="print">
            <a:extLst>
              <a:ext uri="{BEBA8EAE-BF5A-486C-A8C5-ECC9F3942E4B}">
                <a14:imgProps xmlns:a14="http://schemas.microsoft.com/office/drawing/2010/main">
                  <a14:imgLayer r:embed="rId25">
                    <a14:imgEffect>
                      <a14:saturation sat="50000"/>
                    </a14:imgEffect>
                  </a14:imgLayer>
                </a14:imgProps>
              </a:ext>
              <a:ext uri="{28A0092B-C50C-407E-A947-70E740481C1C}">
                <a14:useLocalDpi xmlns:a14="http://schemas.microsoft.com/office/drawing/2010/main" val="0"/>
              </a:ext>
            </a:extLst>
          </a:blip>
          <a:stretch>
            <a:fillRect/>
          </a:stretch>
        </p:blipFill>
        <p:spPr>
          <a:xfrm>
            <a:off x="0" y="5643578"/>
            <a:ext cx="3352799" cy="1127886"/>
          </a:xfrm>
          <a:prstGeom prst="rect">
            <a:avLst/>
          </a:prstGeom>
        </p:spPr>
      </p:pic>
      <p:sp>
        <p:nvSpPr>
          <p:cNvPr id="2" name="Title Placeholder 1"/>
          <p:cNvSpPr>
            <a:spLocks noGrp="1"/>
          </p:cNvSpPr>
          <p:nvPr>
            <p:ph type="title"/>
          </p:nvPr>
        </p:nvSpPr>
        <p:spPr>
          <a:xfrm>
            <a:off x="838200" y="457200"/>
            <a:ext cx="10515600" cy="593726"/>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157271"/>
            <a:ext cx="10515600" cy="5019692"/>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p:cNvSpPr txBox="1"/>
          <p:nvPr userDrawn="1"/>
        </p:nvSpPr>
        <p:spPr>
          <a:xfrm>
            <a:off x="0" y="5991859"/>
            <a:ext cx="7124699" cy="246221"/>
          </a:xfrm>
          <a:prstGeom prst="rect">
            <a:avLst/>
          </a:prstGeom>
          <a:noFill/>
        </p:spPr>
        <p:txBody>
          <a:bodyPr wrap="square" rtlCol="0" anchor="b">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000" dirty="0">
                <a:effectLst>
                  <a:outerShdw blurRad="63500" dist="38100" dir="5400000" algn="tl">
                    <a:srgbClr val="222A37"/>
                  </a:outerShdw>
                </a:effectLst>
                <a:latin typeface="Franklin Gothic Book" panose="020B0503020102020204" pitchFamily="34" charset="0"/>
              </a:rPr>
              <a:t>ADAC: Research for the Arctic Operator… For Today and For the Future</a:t>
            </a:r>
          </a:p>
        </p:txBody>
      </p:sp>
      <p:pic>
        <p:nvPicPr>
          <p:cNvPr id="8" name="Picture 7"/>
          <p:cNvPicPr>
            <a:picLocks noChangeAspect="1"/>
          </p:cNvPicPr>
          <p:nvPr userDrawn="1"/>
        </p:nvPicPr>
        <p:blipFill>
          <a:blip r:embed="rId26" cstate="print">
            <a:extLst>
              <a:ext uri="{28A0092B-C50C-407E-A947-70E740481C1C}">
                <a14:useLocalDpi xmlns:a14="http://schemas.microsoft.com/office/drawing/2010/main" val="0"/>
              </a:ext>
            </a:extLst>
          </a:blip>
          <a:stretch>
            <a:fillRect/>
          </a:stretch>
        </p:blipFill>
        <p:spPr>
          <a:xfrm>
            <a:off x="846575" y="6343650"/>
            <a:ext cx="2685651" cy="427815"/>
          </a:xfrm>
          <a:prstGeom prst="rect">
            <a:avLst/>
          </a:prstGeom>
        </p:spPr>
      </p:pic>
      <p:pic>
        <p:nvPicPr>
          <p:cNvPr id="9" name="Picture 8"/>
          <p:cNvPicPr>
            <a:picLocks noChangeAspect="1"/>
          </p:cNvPicPr>
          <p:nvPr userDrawn="1"/>
        </p:nvPicPr>
        <p:blipFill>
          <a:blip r:embed="rId27" cstate="print">
            <a:extLst>
              <a:ext uri="{28A0092B-C50C-407E-A947-70E740481C1C}">
                <a14:useLocalDpi xmlns:a14="http://schemas.microsoft.com/office/drawing/2010/main" val="0"/>
              </a:ext>
            </a:extLst>
          </a:blip>
          <a:stretch>
            <a:fillRect/>
          </a:stretch>
        </p:blipFill>
        <p:spPr>
          <a:xfrm>
            <a:off x="150107" y="6343649"/>
            <a:ext cx="576620" cy="427815"/>
          </a:xfrm>
          <a:prstGeom prst="rect">
            <a:avLst/>
          </a:prstGeom>
        </p:spPr>
      </p:pic>
      <p:cxnSp>
        <p:nvCxnSpPr>
          <p:cNvPr id="12" name="Straight Connector 11"/>
          <p:cNvCxnSpPr/>
          <p:nvPr userDrawn="1"/>
        </p:nvCxnSpPr>
        <p:spPr>
          <a:xfrm>
            <a:off x="0" y="350838"/>
            <a:ext cx="121920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9" name="Picture 18"/>
          <p:cNvPicPr>
            <a:picLocks noChangeAspect="1"/>
          </p:cNvPicPr>
          <p:nvPr userDrawn="1"/>
        </p:nvPicPr>
        <p:blipFill>
          <a:blip r:embed="rId28" cstate="print">
            <a:extLst>
              <a:ext uri="{BEBA8EAE-BF5A-486C-A8C5-ECC9F3942E4B}">
                <a14:imgProps xmlns:a14="http://schemas.microsoft.com/office/drawing/2010/main">
                  <a14:imgLayer r:embed="rId29">
                    <a14:imgEffect>
                      <a14:saturation sat="50000"/>
                    </a14:imgEffect>
                  </a14:imgLayer>
                </a14:imgProps>
              </a:ext>
              <a:ext uri="{28A0092B-C50C-407E-A947-70E740481C1C}">
                <a14:useLocalDpi xmlns:a14="http://schemas.microsoft.com/office/drawing/2010/main" val="0"/>
              </a:ext>
            </a:extLst>
          </a:blip>
          <a:stretch>
            <a:fillRect/>
          </a:stretch>
        </p:blipFill>
        <p:spPr>
          <a:xfrm>
            <a:off x="8732512" y="-230479"/>
            <a:ext cx="3459487" cy="795530"/>
          </a:xfrm>
          <a:prstGeom prst="rect">
            <a:avLst/>
          </a:prstGeom>
        </p:spPr>
      </p:pic>
    </p:spTree>
    <p:extLst>
      <p:ext uri="{BB962C8B-B14F-4D97-AF65-F5344CB8AC3E}">
        <p14:creationId xmlns:p14="http://schemas.microsoft.com/office/powerpoint/2010/main" val="1364075098"/>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4" r:id="rId4"/>
    <p:sldLayoutId id="2147483666" r:id="rId5"/>
    <p:sldLayoutId id="2147483667" r:id="rId6"/>
    <p:sldLayoutId id="2147483668" r:id="rId7"/>
    <p:sldLayoutId id="2147483663" r:id="rId8"/>
    <p:sldLayoutId id="2147483650" r:id="rId9"/>
    <p:sldLayoutId id="2147483651" r:id="rId10"/>
    <p:sldLayoutId id="2147483652" r:id="rId11"/>
    <p:sldLayoutId id="2147483653" r:id="rId12"/>
    <p:sldLayoutId id="2147483654" r:id="rId13"/>
    <p:sldLayoutId id="2147483655" r:id="rId14"/>
    <p:sldLayoutId id="2147483656" r:id="rId15"/>
    <p:sldLayoutId id="2147483665" r:id="rId16"/>
    <p:sldLayoutId id="2147483657" r:id="rId17"/>
    <p:sldLayoutId id="2147483658" r:id="rId18"/>
    <p:sldLayoutId id="2147483659" r:id="rId19"/>
    <p:sldLayoutId id="2147483662" r:id="rId20"/>
    <p:sldLayoutId id="2147483669" r:id="rId21"/>
    <p:sldLayoutId id="2147483671" r:id="rId22"/>
  </p:sldLayoutIdLst>
  <p:txStyles>
    <p:title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p:titleStyle>
    <p:body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image" Target="../media/image10.gif"/><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2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6.xml"/><Relationship Id="rId1" Type="http://schemas.openxmlformats.org/officeDocument/2006/relationships/slideLayout" Target="../slideLayouts/slideLayout22.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22.xml"/><Relationship Id="rId4" Type="http://schemas.openxmlformats.org/officeDocument/2006/relationships/image" Target="../media/image20.png"/></Relationships>
</file>

<file path=ppt/slides/_rels/slide16.x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22.xml"/><Relationship Id="rId4" Type="http://schemas.openxmlformats.org/officeDocument/2006/relationships/image" Target="../media/image24.pn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887357"/>
            <a:ext cx="6761408" cy="1744843"/>
          </a:xfrm>
        </p:spPr>
        <p:txBody>
          <a:bodyPr>
            <a:normAutofit fontScale="90000"/>
          </a:bodyPr>
          <a:lstStyle/>
          <a:p>
            <a:pPr>
              <a:lnSpc>
                <a:spcPct val="100000"/>
              </a:lnSpc>
              <a:spcBef>
                <a:spcPts val="600"/>
              </a:spcBef>
              <a:spcAft>
                <a:spcPts val="600"/>
              </a:spcAft>
            </a:pPr>
            <a:br>
              <a:rPr lang="en-US" sz="3600" dirty="0"/>
            </a:br>
            <a:r>
              <a:rPr lang="en-US" sz="3600" dirty="0"/>
              <a:t>ADAC Year 6 Annual Meeting</a:t>
            </a:r>
            <a:br>
              <a:rPr lang="en-US" sz="3600" dirty="0"/>
            </a:br>
            <a:r>
              <a:rPr lang="en-US" sz="3600" dirty="0"/>
              <a:t>ADAC Project Briefing</a:t>
            </a:r>
            <a:br>
              <a:rPr lang="en-US" sz="3600" dirty="0"/>
            </a:br>
            <a:r>
              <a:rPr lang="en-US" sz="2900" dirty="0">
                <a:solidFill>
                  <a:srgbClr val="FFFF00"/>
                </a:solidFill>
              </a:rPr>
              <a:t>Great Lakes Ice Conditions Index (ICECON)</a:t>
            </a:r>
            <a:br>
              <a:rPr lang="en-US" sz="2900" dirty="0">
                <a:solidFill>
                  <a:srgbClr val="FFFF00"/>
                </a:solidFill>
              </a:rPr>
            </a:br>
            <a:r>
              <a:rPr lang="en-US" sz="2900" dirty="0">
                <a:solidFill>
                  <a:srgbClr val="FFFF00"/>
                </a:solidFill>
              </a:rPr>
              <a:t>Arctic Ice Conditions Index (ARCTICE)</a:t>
            </a:r>
            <a:endParaRPr lang="en-US" sz="2900" i="1" dirty="0">
              <a:solidFill>
                <a:srgbClr val="FFFF00"/>
              </a:solidFill>
            </a:endParaRPr>
          </a:p>
        </p:txBody>
      </p:sp>
      <p:sp>
        <p:nvSpPr>
          <p:cNvPr id="4" name="Text Placeholder 3"/>
          <p:cNvSpPr>
            <a:spLocks noGrp="1"/>
          </p:cNvSpPr>
          <p:nvPr>
            <p:ph type="body" sz="quarter" idx="10"/>
          </p:nvPr>
        </p:nvSpPr>
        <p:spPr>
          <a:xfrm>
            <a:off x="1524000" y="3885402"/>
            <a:ext cx="6633644" cy="1571625"/>
          </a:xfrm>
        </p:spPr>
        <p:txBody>
          <a:bodyPr/>
          <a:lstStyle/>
          <a:p>
            <a:r>
              <a:rPr lang="en-US" dirty="0">
                <a:solidFill>
                  <a:srgbClr val="FFFF00"/>
                </a:solidFill>
              </a:rPr>
              <a:t>Jifeng Peng, University of Alaska Anchorage</a:t>
            </a:r>
          </a:p>
          <a:p>
            <a:r>
              <a:rPr lang="en-US" dirty="0">
                <a:solidFill>
                  <a:srgbClr val="FFFF00"/>
                </a:solidFill>
              </a:rPr>
              <a:t>Shawn Butler, University of Alaska Anchorage</a:t>
            </a:r>
          </a:p>
          <a:p>
            <a:r>
              <a:rPr lang="en-US" dirty="0">
                <a:solidFill>
                  <a:srgbClr val="FFFF00"/>
                </a:solidFill>
              </a:rPr>
              <a:t>Kelsey Frazier, University of Alaska Anchorage</a:t>
            </a:r>
          </a:p>
        </p:txBody>
      </p:sp>
      <p:pic>
        <p:nvPicPr>
          <p:cNvPr id="5" name="Picture Placeholder 4" descr="A large ship in the snow&#10;&#10;Description automatically generated">
            <a:extLst>
              <a:ext uri="{FF2B5EF4-FFF2-40B4-BE49-F238E27FC236}">
                <a16:creationId xmlns:a16="http://schemas.microsoft.com/office/drawing/2014/main" id="{D9A7BD7A-D72A-E04F-B583-6124BE9A906F}"/>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t="3516" b="3516"/>
          <a:stretch>
            <a:fillRect/>
          </a:stretch>
        </p:blipFill>
        <p:spPr>
          <a:prstGeom prst="rect">
            <a:avLst/>
          </a:prstGeom>
        </p:spPr>
      </p:pic>
    </p:spTree>
    <p:extLst>
      <p:ext uri="{BB962C8B-B14F-4D97-AF65-F5344CB8AC3E}">
        <p14:creationId xmlns:p14="http://schemas.microsoft.com/office/powerpoint/2010/main" val="41089171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19238" y="479238"/>
            <a:ext cx="10713121" cy="1037138"/>
          </a:xfrm>
        </p:spPr>
        <p:txBody>
          <a:bodyPr>
            <a:noAutofit/>
          </a:bodyPr>
          <a:lstStyle/>
          <a:p>
            <a:r>
              <a:rPr lang="en-US" sz="3600" dirty="0"/>
              <a:t>ADAC Project:  Arctic Ice Conditions Index (ARCTICE)</a:t>
            </a:r>
          </a:p>
        </p:txBody>
      </p:sp>
      <p:sp>
        <p:nvSpPr>
          <p:cNvPr id="3" name="Content Placeholder 2"/>
          <p:cNvSpPr>
            <a:spLocks noGrp="1"/>
          </p:cNvSpPr>
          <p:nvPr>
            <p:ph idx="4294967295"/>
          </p:nvPr>
        </p:nvSpPr>
        <p:spPr>
          <a:xfrm>
            <a:off x="872632" y="1358057"/>
            <a:ext cx="11230468" cy="4560143"/>
          </a:xfrm>
        </p:spPr>
        <p:txBody>
          <a:bodyPr numCol="2" spcCol="182880">
            <a:normAutofit fontScale="92500" lnSpcReduction="20000"/>
          </a:bodyPr>
          <a:lstStyle/>
          <a:p>
            <a:pPr marL="0" indent="0">
              <a:lnSpc>
                <a:spcPct val="120000"/>
              </a:lnSpc>
              <a:spcBef>
                <a:spcPts val="400"/>
              </a:spcBef>
              <a:spcAft>
                <a:spcPts val="400"/>
              </a:spcAft>
              <a:buNone/>
            </a:pPr>
            <a:r>
              <a:rPr lang="en-US" dirty="0">
                <a:solidFill>
                  <a:srgbClr val="EEE9AA"/>
                </a:solidFill>
              </a:rPr>
              <a:t>Project Principal Investigator(s)</a:t>
            </a:r>
          </a:p>
          <a:p>
            <a:pPr lvl="1">
              <a:lnSpc>
                <a:spcPct val="120000"/>
              </a:lnSpc>
              <a:spcBef>
                <a:spcPts val="400"/>
              </a:spcBef>
              <a:spcAft>
                <a:spcPts val="400"/>
              </a:spcAft>
            </a:pPr>
            <a:r>
              <a:rPr lang="en-US" dirty="0"/>
              <a:t>Dr. Jifeng Peng, University of Alaska Anchorage</a:t>
            </a:r>
          </a:p>
          <a:p>
            <a:pPr marL="0" indent="0">
              <a:lnSpc>
                <a:spcPct val="120000"/>
              </a:lnSpc>
              <a:spcBef>
                <a:spcPts val="400"/>
              </a:spcBef>
              <a:spcAft>
                <a:spcPts val="400"/>
              </a:spcAft>
              <a:buNone/>
            </a:pPr>
            <a:r>
              <a:rPr lang="en-US" dirty="0">
                <a:solidFill>
                  <a:srgbClr val="EEE9AA"/>
                </a:solidFill>
              </a:rPr>
              <a:t>Supporting Team</a:t>
            </a:r>
          </a:p>
          <a:p>
            <a:pPr lvl="1">
              <a:lnSpc>
                <a:spcPct val="120000"/>
              </a:lnSpc>
              <a:spcBef>
                <a:spcPts val="400"/>
              </a:spcBef>
              <a:spcAft>
                <a:spcPts val="400"/>
              </a:spcAft>
            </a:pPr>
            <a:r>
              <a:rPr lang="en-US" dirty="0"/>
              <a:t>Dr. Shawn Butler, University of Alaska Anchorage</a:t>
            </a:r>
          </a:p>
          <a:p>
            <a:pPr lvl="1">
              <a:lnSpc>
                <a:spcPct val="120000"/>
              </a:lnSpc>
              <a:spcBef>
                <a:spcPts val="400"/>
              </a:spcBef>
              <a:spcAft>
                <a:spcPts val="400"/>
              </a:spcAft>
            </a:pPr>
            <a:r>
              <a:rPr lang="en-US" dirty="0"/>
              <a:t>Kelsey Frazier, University of Alaska Anchorage </a:t>
            </a:r>
            <a:br>
              <a:rPr lang="en-US" dirty="0"/>
            </a:br>
            <a:br>
              <a:rPr lang="en-US" dirty="0"/>
            </a:br>
            <a:br>
              <a:rPr lang="en-US" dirty="0"/>
            </a:br>
            <a:endParaRPr lang="en-US" dirty="0"/>
          </a:p>
          <a:p>
            <a:pPr marL="0" indent="0">
              <a:lnSpc>
                <a:spcPct val="120000"/>
              </a:lnSpc>
              <a:spcBef>
                <a:spcPts val="400"/>
              </a:spcBef>
              <a:spcAft>
                <a:spcPts val="400"/>
              </a:spcAft>
              <a:buNone/>
            </a:pPr>
            <a:r>
              <a:rPr lang="en-US" dirty="0">
                <a:solidFill>
                  <a:srgbClr val="EEE9AA"/>
                </a:solidFill>
              </a:rPr>
              <a:t>Project Champions</a:t>
            </a:r>
          </a:p>
          <a:p>
            <a:pPr lvl="1">
              <a:lnSpc>
                <a:spcPct val="120000"/>
              </a:lnSpc>
              <a:spcBef>
                <a:spcPts val="400"/>
              </a:spcBef>
              <a:spcAft>
                <a:spcPts val="400"/>
              </a:spcAft>
            </a:pPr>
            <a:r>
              <a:rPr lang="en-US" dirty="0"/>
              <a:t>CDR Christopher Tuckey, CG-WWM</a:t>
            </a:r>
          </a:p>
          <a:p>
            <a:pPr lvl="1">
              <a:lnSpc>
                <a:spcPct val="120000"/>
              </a:lnSpc>
              <a:spcBef>
                <a:spcPts val="400"/>
              </a:spcBef>
              <a:spcAft>
                <a:spcPts val="400"/>
              </a:spcAft>
            </a:pPr>
            <a:r>
              <a:rPr lang="en-US" dirty="0"/>
              <a:t>LCDR James Gatz, CG-WWM</a:t>
            </a:r>
          </a:p>
          <a:p>
            <a:pPr marL="0" indent="0">
              <a:lnSpc>
                <a:spcPct val="120000"/>
              </a:lnSpc>
              <a:spcBef>
                <a:spcPts val="400"/>
              </a:spcBef>
              <a:spcAft>
                <a:spcPts val="400"/>
              </a:spcAft>
              <a:buNone/>
            </a:pPr>
            <a:r>
              <a:rPr lang="en-US" dirty="0">
                <a:solidFill>
                  <a:srgbClr val="EEE9AA"/>
                </a:solidFill>
              </a:rPr>
              <a:t>Project Support</a:t>
            </a:r>
          </a:p>
          <a:p>
            <a:pPr lvl="1">
              <a:lnSpc>
                <a:spcPct val="120000"/>
              </a:lnSpc>
              <a:spcBef>
                <a:spcPts val="400"/>
              </a:spcBef>
              <a:spcAft>
                <a:spcPts val="400"/>
              </a:spcAft>
            </a:pPr>
            <a:r>
              <a:rPr lang="en-US" dirty="0"/>
              <a:t>Sam Cheung, CG RDC</a:t>
            </a:r>
          </a:p>
          <a:p>
            <a:pPr marL="0" indent="0">
              <a:lnSpc>
                <a:spcPct val="120000"/>
              </a:lnSpc>
              <a:spcBef>
                <a:spcPts val="400"/>
              </a:spcBef>
              <a:spcAft>
                <a:spcPts val="400"/>
              </a:spcAft>
              <a:buNone/>
            </a:pPr>
            <a:r>
              <a:rPr lang="en-US" dirty="0">
                <a:solidFill>
                  <a:srgbClr val="EEE9AA"/>
                </a:solidFill>
              </a:rPr>
              <a:t>Project Collaborators</a:t>
            </a:r>
          </a:p>
          <a:p>
            <a:pPr lvl="1">
              <a:lnSpc>
                <a:spcPct val="120000"/>
              </a:lnSpc>
              <a:spcBef>
                <a:spcPts val="400"/>
              </a:spcBef>
              <a:spcAft>
                <a:spcPts val="400"/>
              </a:spcAft>
            </a:pPr>
            <a:r>
              <a:rPr lang="en-US" dirty="0"/>
              <a:t>Jonathan Edwards-</a:t>
            </a:r>
            <a:r>
              <a:rPr lang="en-US" dirty="0" err="1"/>
              <a:t>Opperman</a:t>
            </a:r>
            <a:r>
              <a:rPr lang="en-US" dirty="0"/>
              <a:t>, NIC</a:t>
            </a:r>
          </a:p>
          <a:p>
            <a:pPr lvl="1">
              <a:lnSpc>
                <a:spcPct val="120000"/>
              </a:lnSpc>
              <a:spcBef>
                <a:spcPts val="400"/>
              </a:spcBef>
              <a:spcAft>
                <a:spcPts val="400"/>
              </a:spcAft>
            </a:pPr>
            <a:r>
              <a:rPr lang="en-US" dirty="0"/>
              <a:t>Lt. Jason Radcliffe, CG D9</a:t>
            </a:r>
          </a:p>
          <a:p>
            <a:pPr lvl="1">
              <a:lnSpc>
                <a:spcPct val="120000"/>
              </a:lnSpc>
              <a:spcBef>
                <a:spcPts val="400"/>
              </a:spcBef>
              <a:spcAft>
                <a:spcPts val="400"/>
              </a:spcAft>
            </a:pPr>
            <a:r>
              <a:rPr lang="en-US" dirty="0"/>
              <a:t>Capt. (Ret) Phillip Thorne, CG D17</a:t>
            </a:r>
          </a:p>
          <a:p>
            <a:pPr lvl="1">
              <a:lnSpc>
                <a:spcPct val="120000"/>
              </a:lnSpc>
              <a:spcBef>
                <a:spcPts val="400"/>
              </a:spcBef>
              <a:spcAft>
                <a:spcPts val="400"/>
              </a:spcAft>
            </a:pPr>
            <a:r>
              <a:rPr lang="en-US" dirty="0"/>
              <a:t>Axiom Data Science</a:t>
            </a:r>
          </a:p>
        </p:txBody>
      </p:sp>
      <p:sp>
        <p:nvSpPr>
          <p:cNvPr id="4" name="Rectangle 3">
            <a:extLst>
              <a:ext uri="{FF2B5EF4-FFF2-40B4-BE49-F238E27FC236}">
                <a16:creationId xmlns:a16="http://schemas.microsoft.com/office/drawing/2014/main" id="{1A6F3A81-93E3-4F8C-8CAB-7A06335E8FEA}"/>
              </a:ext>
            </a:extLst>
          </p:cNvPr>
          <p:cNvSpPr/>
          <p:nvPr/>
        </p:nvSpPr>
        <p:spPr>
          <a:xfrm>
            <a:off x="652546"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2275177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fontScale="90000"/>
          </a:bodyPr>
          <a:lstStyle/>
          <a:p>
            <a:r>
              <a:rPr lang="en-US" sz="3600" dirty="0"/>
              <a:t>Great Lakes Ice Condition Index (ICECON):</a:t>
            </a:r>
            <a:br>
              <a:rPr lang="en-US" sz="3600" dirty="0"/>
            </a:br>
            <a:r>
              <a:rPr lang="en-US" sz="3600" dirty="0">
                <a:solidFill>
                  <a:srgbClr val="EEE9AA"/>
                </a:solidFill>
              </a:rPr>
              <a:t>Project </a:t>
            </a:r>
            <a:r>
              <a:rPr lang="en-US" sz="3100" dirty="0">
                <a:solidFill>
                  <a:srgbClr val="EEE9AA"/>
                </a:solidFill>
              </a:rPr>
              <a:t>Description</a:t>
            </a:r>
          </a:p>
        </p:txBody>
      </p:sp>
      <p:sp>
        <p:nvSpPr>
          <p:cNvPr id="3" name="Content Placeholder 2"/>
          <p:cNvSpPr>
            <a:spLocks noGrp="1"/>
          </p:cNvSpPr>
          <p:nvPr>
            <p:ph idx="4294967295"/>
          </p:nvPr>
        </p:nvSpPr>
        <p:spPr>
          <a:xfrm>
            <a:off x="1066800" y="1491271"/>
            <a:ext cx="10323314" cy="4211744"/>
          </a:xfrm>
        </p:spPr>
        <p:txBody>
          <a:bodyPr>
            <a:noAutofit/>
          </a:bodyPr>
          <a:lstStyle/>
          <a:p>
            <a:pPr>
              <a:lnSpc>
                <a:spcPct val="120000"/>
              </a:lnSpc>
              <a:spcBef>
                <a:spcPts val="0"/>
              </a:spcBef>
              <a:spcAft>
                <a:spcPts val="1200"/>
              </a:spcAft>
            </a:pPr>
            <a:r>
              <a:rPr lang="en-US" sz="2400" dirty="0"/>
              <a:t>The Ice Condition Index (ICECON) is a decision support tool for the management of winter maritime transit in the Great Lakes</a:t>
            </a:r>
          </a:p>
          <a:p>
            <a:pPr>
              <a:lnSpc>
                <a:spcPct val="120000"/>
              </a:lnSpc>
              <a:spcBef>
                <a:spcPts val="0"/>
              </a:spcBef>
              <a:spcAft>
                <a:spcPts val="1200"/>
              </a:spcAft>
            </a:pPr>
            <a:r>
              <a:rPr lang="en-US" sz="2400" dirty="0"/>
              <a:t>The ICECON scale describes ice conditions severity for the Great Lakes</a:t>
            </a:r>
          </a:p>
          <a:p>
            <a:pPr lvl="1">
              <a:lnSpc>
                <a:spcPct val="120000"/>
              </a:lnSpc>
              <a:spcBef>
                <a:spcPts val="0"/>
              </a:spcBef>
              <a:spcAft>
                <a:spcPts val="1200"/>
              </a:spcAft>
            </a:pPr>
            <a:r>
              <a:rPr lang="en-US" sz="2000" dirty="0"/>
              <a:t> Similar to the mariner’s Saffir-Simpson scale (hurricanes) and the Beaufort scale (high winds) </a:t>
            </a:r>
          </a:p>
          <a:p>
            <a:pPr>
              <a:lnSpc>
                <a:spcPct val="120000"/>
              </a:lnSpc>
              <a:spcBef>
                <a:spcPts val="0"/>
              </a:spcBef>
              <a:spcAft>
                <a:spcPts val="1200"/>
              </a:spcAft>
            </a:pPr>
            <a:r>
              <a:rPr lang="en-US" sz="2400" dirty="0"/>
              <a:t>ICECON is formed from several ice-related environmental parameters</a:t>
            </a:r>
          </a:p>
          <a:p>
            <a:pPr>
              <a:lnSpc>
                <a:spcPct val="120000"/>
              </a:lnSpc>
              <a:spcBef>
                <a:spcPts val="0"/>
              </a:spcBef>
              <a:spcAft>
                <a:spcPts val="1200"/>
              </a:spcAft>
            </a:pPr>
            <a:r>
              <a:rPr lang="en-US" sz="2400" dirty="0"/>
              <a:t>ICECON provides 72 hour forecast for USCG ice breaking mission planning</a:t>
            </a:r>
          </a:p>
        </p:txBody>
      </p:sp>
      <p:sp>
        <p:nvSpPr>
          <p:cNvPr id="4" name="Rectangle 3">
            <a:extLst>
              <a:ext uri="{FF2B5EF4-FFF2-40B4-BE49-F238E27FC236}">
                <a16:creationId xmlns:a16="http://schemas.microsoft.com/office/drawing/2014/main" id="{7AA26914-2AD1-42EA-8B99-298ED17A77E3}"/>
              </a:ext>
            </a:extLst>
          </p:cNvPr>
          <p:cNvSpPr/>
          <p:nvPr/>
        </p:nvSpPr>
        <p:spPr>
          <a:xfrm>
            <a:off x="314909"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408094770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6"/>
          <p:cNvGraphicFramePr>
            <a:graphicFrameLocks noGrp="1"/>
          </p:cNvGraphicFramePr>
          <p:nvPr>
            <p:extLst>
              <p:ext uri="{D42A27DB-BD31-4B8C-83A1-F6EECF244321}">
                <p14:modId xmlns:p14="http://schemas.microsoft.com/office/powerpoint/2010/main" val="2039272969"/>
              </p:ext>
            </p:extLst>
          </p:nvPr>
        </p:nvGraphicFramePr>
        <p:xfrm>
          <a:off x="870563" y="1458542"/>
          <a:ext cx="10773323" cy="3964079"/>
        </p:xfrm>
        <a:graphic>
          <a:graphicData uri="http://schemas.openxmlformats.org/drawingml/2006/table">
            <a:tbl>
              <a:tblPr firstRow="1" bandRow="1">
                <a:tableStyleId>{5C22544A-7EE6-4342-B048-85BDC9FD1C3A}</a:tableStyleId>
              </a:tblPr>
              <a:tblGrid>
                <a:gridCol w="1691504">
                  <a:extLst>
                    <a:ext uri="{9D8B030D-6E8A-4147-A177-3AD203B41FA5}">
                      <a16:colId xmlns:a16="http://schemas.microsoft.com/office/drawing/2014/main" val="20000"/>
                    </a:ext>
                  </a:extLst>
                </a:gridCol>
                <a:gridCol w="1454684">
                  <a:extLst>
                    <a:ext uri="{9D8B030D-6E8A-4147-A177-3AD203B41FA5}">
                      <a16:colId xmlns:a16="http://schemas.microsoft.com/office/drawing/2014/main" val="20001"/>
                    </a:ext>
                  </a:extLst>
                </a:gridCol>
                <a:gridCol w="7627135">
                  <a:extLst>
                    <a:ext uri="{9D8B030D-6E8A-4147-A177-3AD203B41FA5}">
                      <a16:colId xmlns:a16="http://schemas.microsoft.com/office/drawing/2014/main" val="20002"/>
                    </a:ext>
                  </a:extLst>
                </a:gridCol>
              </a:tblGrid>
              <a:tr h="566297">
                <a:tc>
                  <a:txBody>
                    <a:bodyPr/>
                    <a:lstStyle/>
                    <a:p>
                      <a:pPr marL="61595" marR="80010" algn="ctr" eaLnBrk="0" fontAlgn="auto" hangingPunct="0">
                        <a:spcBef>
                          <a:spcPts val="0"/>
                        </a:spcBef>
                        <a:spcAft>
                          <a:spcPts val="0"/>
                        </a:spcAft>
                      </a:pPr>
                      <a:r>
                        <a:rPr lang="en-US" sz="1600" spc="-5" dirty="0">
                          <a:solidFill>
                            <a:schemeClr val="bg1"/>
                          </a:solidFill>
                          <a:latin typeface="Arial"/>
                          <a:ea typeface="Times New Roman"/>
                          <a:cs typeface="Arial"/>
                        </a:rPr>
                        <a:t>Total</a:t>
                      </a:r>
                      <a:r>
                        <a:rPr lang="en-US" sz="1600" spc="-5" baseline="0" dirty="0">
                          <a:solidFill>
                            <a:schemeClr val="bg1"/>
                          </a:solidFill>
                          <a:latin typeface="Arial"/>
                          <a:ea typeface="Times New Roman"/>
                          <a:cs typeface="Arial"/>
                        </a:rPr>
                        <a:t> Score</a:t>
                      </a:r>
                      <a:endParaRPr lang="en-US" sz="1600" dirty="0">
                        <a:solidFill>
                          <a:schemeClr val="bg1"/>
                        </a:solidFill>
                        <a:latin typeface="Times New Roman"/>
                        <a:ea typeface="Times New Roman"/>
                        <a:cs typeface="Times New Roman"/>
                      </a:endParaRPr>
                    </a:p>
                  </a:txBody>
                  <a:tcPr marL="0" marR="0" marT="0" marB="0" anchor="ctr">
                    <a:solidFill>
                      <a:schemeClr val="bg1">
                        <a:lumMod val="25000"/>
                        <a:lumOff val="75000"/>
                      </a:schemeClr>
                    </a:solidFill>
                  </a:tcPr>
                </a:tc>
                <a:tc>
                  <a:txBody>
                    <a:bodyPr/>
                    <a:lstStyle/>
                    <a:p>
                      <a:pPr marL="61595" marR="85725" algn="ctr" eaLnBrk="0" fontAlgn="auto" hangingPunct="0">
                        <a:spcBef>
                          <a:spcPts val="0"/>
                        </a:spcBef>
                        <a:spcAft>
                          <a:spcPts val="0"/>
                        </a:spcAft>
                      </a:pPr>
                      <a:r>
                        <a:rPr lang="en-US" sz="1600" dirty="0">
                          <a:solidFill>
                            <a:schemeClr val="bg1"/>
                          </a:solidFill>
                          <a:latin typeface="Arial"/>
                          <a:ea typeface="Times New Roman"/>
                          <a:cs typeface="Arial"/>
                        </a:rPr>
                        <a:t>ICECON</a:t>
                      </a:r>
                      <a:endParaRPr lang="en-US" sz="1600" dirty="0">
                        <a:solidFill>
                          <a:schemeClr val="bg1"/>
                        </a:solidFill>
                        <a:latin typeface="Times New Roman"/>
                        <a:ea typeface="Times New Roman"/>
                        <a:cs typeface="Times New Roman"/>
                      </a:endParaRPr>
                    </a:p>
                  </a:txBody>
                  <a:tcPr marL="0" marR="0" marT="0" marB="0" anchor="ctr">
                    <a:solidFill>
                      <a:schemeClr val="bg1">
                        <a:lumMod val="25000"/>
                        <a:lumOff val="75000"/>
                      </a:schemeClr>
                    </a:solidFill>
                  </a:tcPr>
                </a:tc>
                <a:tc>
                  <a:txBody>
                    <a:bodyPr/>
                    <a:lstStyle/>
                    <a:p>
                      <a:pPr marL="61595" marR="0" algn="ctr" eaLnBrk="0" fontAlgn="auto" hangingPunct="0">
                        <a:spcBef>
                          <a:spcPts val="0"/>
                        </a:spcBef>
                        <a:spcAft>
                          <a:spcPts val="0"/>
                        </a:spcAft>
                      </a:pPr>
                      <a:r>
                        <a:rPr lang="en-US" sz="1600" spc="-5" dirty="0">
                          <a:solidFill>
                            <a:schemeClr val="bg1"/>
                          </a:solidFill>
                          <a:latin typeface="Arial"/>
                          <a:ea typeface="Times New Roman"/>
                          <a:cs typeface="Arial"/>
                        </a:rPr>
                        <a:t>Impacts</a:t>
                      </a:r>
                      <a:r>
                        <a:rPr lang="en-US" sz="1600" spc="-40" dirty="0">
                          <a:solidFill>
                            <a:schemeClr val="bg1"/>
                          </a:solidFill>
                          <a:latin typeface="Arial"/>
                          <a:ea typeface="Times New Roman"/>
                          <a:cs typeface="Arial"/>
                        </a:rPr>
                        <a:t> </a:t>
                      </a:r>
                      <a:r>
                        <a:rPr lang="en-US" sz="1600" dirty="0">
                          <a:solidFill>
                            <a:schemeClr val="bg1"/>
                          </a:solidFill>
                          <a:latin typeface="Arial"/>
                          <a:ea typeface="Times New Roman"/>
                          <a:cs typeface="Arial"/>
                        </a:rPr>
                        <a:t>to</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Vessels</a:t>
                      </a:r>
                      <a:endParaRPr lang="en-US" sz="1600" dirty="0">
                        <a:solidFill>
                          <a:schemeClr val="bg1"/>
                        </a:solidFill>
                        <a:latin typeface="Times New Roman"/>
                        <a:ea typeface="Times New Roman"/>
                        <a:cs typeface="Times New Roman"/>
                      </a:endParaRPr>
                    </a:p>
                  </a:txBody>
                  <a:tcPr marL="0" marR="0" marT="0" marB="0" anchor="ctr">
                    <a:solidFill>
                      <a:schemeClr val="bg1">
                        <a:lumMod val="25000"/>
                        <a:lumOff val="75000"/>
                      </a:schemeClr>
                    </a:solidFill>
                  </a:tcPr>
                </a:tc>
                <a:extLst>
                  <a:ext uri="{0D108BD9-81ED-4DB2-BD59-A6C34878D82A}">
                    <a16:rowId xmlns:a16="http://schemas.microsoft.com/office/drawing/2014/main" val="10000"/>
                  </a:ext>
                </a:extLst>
              </a:tr>
              <a:tr h="566297">
                <a:tc>
                  <a:txBody>
                    <a:bodyPr/>
                    <a:lstStyle/>
                    <a:p>
                      <a:pPr marL="0" marR="60325" algn="ctr" eaLnBrk="0" fontAlgn="auto" hangingPunct="0">
                        <a:spcBef>
                          <a:spcPts val="220"/>
                        </a:spcBef>
                        <a:spcAft>
                          <a:spcPts val="0"/>
                        </a:spcAft>
                      </a:pPr>
                      <a:r>
                        <a:rPr lang="en-US" sz="1600" dirty="0">
                          <a:solidFill>
                            <a:schemeClr val="bg1"/>
                          </a:solidFill>
                          <a:latin typeface="Arial"/>
                          <a:ea typeface="Times New Roman"/>
                          <a:cs typeface="Arial"/>
                        </a:rPr>
                        <a:t>0</a:t>
                      </a:r>
                      <a:endParaRPr lang="en-US" sz="1600" dirty="0">
                        <a:solidFill>
                          <a:schemeClr val="bg1"/>
                        </a:solidFill>
                        <a:latin typeface="Times New Roman"/>
                        <a:ea typeface="Times New Roman"/>
                        <a:cs typeface="Times New Roman"/>
                      </a:endParaRPr>
                    </a:p>
                  </a:txBody>
                  <a:tcPr marL="0" marR="0" marT="0" marB="0" anchor="ctr">
                    <a:solidFill>
                      <a:schemeClr val="accent6"/>
                    </a:solidFill>
                  </a:tcPr>
                </a:tc>
                <a:tc>
                  <a:txBody>
                    <a:bodyPr/>
                    <a:lstStyle/>
                    <a:p>
                      <a:pPr marL="0" marR="60960" algn="ctr" eaLnBrk="0" fontAlgn="auto" hangingPunct="0">
                        <a:spcBef>
                          <a:spcPts val="220"/>
                        </a:spcBef>
                        <a:spcAft>
                          <a:spcPts val="0"/>
                        </a:spcAft>
                      </a:pPr>
                      <a:r>
                        <a:rPr lang="en-US" sz="1600" dirty="0">
                          <a:solidFill>
                            <a:schemeClr val="bg1"/>
                          </a:solidFill>
                          <a:latin typeface="Arial"/>
                          <a:ea typeface="Times New Roman"/>
                          <a:cs typeface="Arial"/>
                        </a:rPr>
                        <a:t>0</a:t>
                      </a:r>
                    </a:p>
                  </a:txBody>
                  <a:tcPr marL="0" marR="0" marT="0" marB="0" anchor="ctr">
                    <a:solidFill>
                      <a:schemeClr val="accent6"/>
                    </a:solidFill>
                  </a:tcPr>
                </a:tc>
                <a:tc>
                  <a:txBody>
                    <a:bodyPr/>
                    <a:lstStyle/>
                    <a:p>
                      <a:pPr marL="61595" marR="0" eaLnBrk="0" fontAlgn="auto" hangingPunct="0">
                        <a:spcBef>
                          <a:spcPts val="220"/>
                        </a:spcBef>
                        <a:spcAft>
                          <a:spcPts val="0"/>
                        </a:spcAft>
                      </a:pPr>
                      <a:r>
                        <a:rPr lang="en-US" sz="1600" dirty="0">
                          <a:solidFill>
                            <a:schemeClr val="bg1"/>
                          </a:solidFill>
                          <a:latin typeface="Arial"/>
                          <a:ea typeface="Times New Roman"/>
                          <a:cs typeface="Arial"/>
                        </a:rPr>
                        <a:t>No</a:t>
                      </a:r>
                      <a:r>
                        <a:rPr lang="en-US" sz="1600" spc="-35" dirty="0">
                          <a:solidFill>
                            <a:schemeClr val="bg1"/>
                          </a:solidFill>
                          <a:latin typeface="Arial"/>
                          <a:ea typeface="Times New Roman"/>
                          <a:cs typeface="Arial"/>
                        </a:rPr>
                        <a:t> </a:t>
                      </a:r>
                      <a:r>
                        <a:rPr lang="en-US" sz="1600" dirty="0">
                          <a:solidFill>
                            <a:schemeClr val="bg1"/>
                          </a:solidFill>
                          <a:latin typeface="Arial"/>
                          <a:ea typeface="Times New Roman"/>
                          <a:cs typeface="Arial"/>
                        </a:rPr>
                        <a:t>Ice</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present</a:t>
                      </a:r>
                      <a:r>
                        <a:rPr lang="en-US" sz="1600" spc="-3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or</a:t>
                      </a:r>
                      <a:r>
                        <a:rPr lang="en-US" sz="1600" spc="-30" dirty="0">
                          <a:solidFill>
                            <a:schemeClr val="bg1"/>
                          </a:solidFill>
                          <a:latin typeface="Arial"/>
                          <a:ea typeface="Times New Roman"/>
                          <a:cs typeface="Arial"/>
                        </a:rPr>
                        <a:t> </a:t>
                      </a:r>
                      <a:r>
                        <a:rPr lang="en-US" sz="1600" dirty="0">
                          <a:solidFill>
                            <a:schemeClr val="bg1"/>
                          </a:solidFill>
                          <a:latin typeface="Arial"/>
                          <a:ea typeface="Times New Roman"/>
                          <a:cs typeface="Arial"/>
                        </a:rPr>
                        <a:t>imminent.</a:t>
                      </a:r>
                      <a:endParaRPr lang="en-US" sz="1600" dirty="0">
                        <a:solidFill>
                          <a:schemeClr val="bg1"/>
                        </a:solidFill>
                        <a:latin typeface="Times New Roman"/>
                        <a:ea typeface="Times New Roman"/>
                        <a:cs typeface="Times New Roman"/>
                      </a:endParaRPr>
                    </a:p>
                  </a:txBody>
                  <a:tcPr marL="0" marR="0" marT="0" marB="0" anchor="ctr">
                    <a:solidFill>
                      <a:schemeClr val="accent6"/>
                    </a:solidFill>
                  </a:tcPr>
                </a:tc>
                <a:extLst>
                  <a:ext uri="{0D108BD9-81ED-4DB2-BD59-A6C34878D82A}">
                    <a16:rowId xmlns:a16="http://schemas.microsoft.com/office/drawing/2014/main" val="10001"/>
                  </a:ext>
                </a:extLst>
              </a:tr>
              <a:tr h="566297">
                <a:tc>
                  <a:txBody>
                    <a:bodyPr/>
                    <a:lstStyle/>
                    <a:p>
                      <a:pPr marL="61595" marR="0" algn="ctr" eaLnBrk="0" fontAlgn="auto" hangingPunct="0">
                        <a:spcBef>
                          <a:spcPts val="0"/>
                        </a:spcBef>
                        <a:spcAft>
                          <a:spcPts val="0"/>
                        </a:spcAft>
                      </a:pPr>
                      <a:r>
                        <a:rPr lang="en-US" sz="1600" spc="-5" dirty="0">
                          <a:solidFill>
                            <a:schemeClr val="bg1"/>
                          </a:solidFill>
                          <a:latin typeface="Arial"/>
                          <a:ea typeface="Times New Roman"/>
                          <a:cs typeface="Arial"/>
                        </a:rPr>
                        <a:t>0-15</a:t>
                      </a:r>
                      <a:endParaRPr lang="en-US" sz="1600" dirty="0">
                        <a:solidFill>
                          <a:schemeClr val="bg1"/>
                        </a:solidFill>
                        <a:latin typeface="Times New Roman"/>
                        <a:ea typeface="Times New Roman"/>
                        <a:cs typeface="Times New Roman"/>
                      </a:endParaRPr>
                    </a:p>
                  </a:txBody>
                  <a:tcPr marL="0" marR="0" marT="0" marB="0" anchor="ctr">
                    <a:solidFill>
                      <a:srgbClr val="00B050"/>
                    </a:solidFill>
                  </a:tcPr>
                </a:tc>
                <a:tc>
                  <a:txBody>
                    <a:bodyPr/>
                    <a:lstStyle/>
                    <a:p>
                      <a:pPr marL="0" marR="60960" algn="ctr" eaLnBrk="0" fontAlgn="auto" hangingPunct="0">
                        <a:spcBef>
                          <a:spcPts val="0"/>
                        </a:spcBef>
                        <a:spcAft>
                          <a:spcPts val="0"/>
                        </a:spcAft>
                      </a:pPr>
                      <a:r>
                        <a:rPr lang="en-US" sz="1600" dirty="0">
                          <a:solidFill>
                            <a:schemeClr val="bg1"/>
                          </a:solidFill>
                          <a:latin typeface="Arial"/>
                          <a:ea typeface="Times New Roman"/>
                          <a:cs typeface="Arial"/>
                        </a:rPr>
                        <a:t>1</a:t>
                      </a:r>
                      <a:endParaRPr lang="en-US" sz="1600" dirty="0">
                        <a:solidFill>
                          <a:schemeClr val="bg1"/>
                        </a:solidFill>
                        <a:latin typeface="Times New Roman"/>
                        <a:ea typeface="Times New Roman"/>
                        <a:cs typeface="Times New Roman"/>
                      </a:endParaRPr>
                    </a:p>
                  </a:txBody>
                  <a:tcPr marL="0" marR="0" marT="0" marB="0" anchor="ctr">
                    <a:solidFill>
                      <a:srgbClr val="00B050"/>
                    </a:solidFill>
                  </a:tcPr>
                </a:tc>
                <a:tc>
                  <a:txBody>
                    <a:bodyPr/>
                    <a:lstStyle/>
                    <a:p>
                      <a:pPr marL="61595" marR="241935" eaLnBrk="0" fontAlgn="auto" hangingPunct="0">
                        <a:spcBef>
                          <a:spcPts val="0"/>
                        </a:spcBef>
                        <a:spcAft>
                          <a:spcPts val="0"/>
                        </a:spcAft>
                      </a:pPr>
                      <a:r>
                        <a:rPr lang="en-US" sz="1600" spc="-5" dirty="0">
                          <a:solidFill>
                            <a:schemeClr val="bg1"/>
                          </a:solidFill>
                          <a:latin typeface="Arial"/>
                          <a:ea typeface="Times New Roman"/>
                          <a:cs typeface="Arial"/>
                        </a:rPr>
                        <a:t>Minimum</a:t>
                      </a:r>
                      <a:r>
                        <a:rPr lang="en-US" sz="1600" spc="-40" dirty="0">
                          <a:solidFill>
                            <a:schemeClr val="bg1"/>
                          </a:solidFill>
                          <a:latin typeface="Arial"/>
                          <a:ea typeface="Times New Roman"/>
                          <a:cs typeface="Arial"/>
                        </a:rPr>
                        <a:t> </a:t>
                      </a:r>
                      <a:r>
                        <a:rPr lang="en-US" sz="1600" dirty="0">
                          <a:solidFill>
                            <a:schemeClr val="bg1"/>
                          </a:solidFill>
                          <a:latin typeface="Arial"/>
                          <a:ea typeface="Times New Roman"/>
                          <a:cs typeface="Arial"/>
                        </a:rPr>
                        <a:t>ice</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concentrations</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and</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thickness.</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Does</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not</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present</a:t>
                      </a:r>
                      <a:r>
                        <a:rPr lang="en-US" sz="1600" spc="-4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hindrance</a:t>
                      </a:r>
                      <a:r>
                        <a:rPr lang="en-US" sz="1600" spc="-35" dirty="0">
                          <a:solidFill>
                            <a:schemeClr val="bg1"/>
                          </a:solidFill>
                          <a:latin typeface="Arial"/>
                          <a:ea typeface="Times New Roman"/>
                          <a:cs typeface="Arial"/>
                        </a:rPr>
                        <a:t> </a:t>
                      </a:r>
                      <a:r>
                        <a:rPr lang="en-US" sz="1600" dirty="0">
                          <a:solidFill>
                            <a:schemeClr val="bg1"/>
                          </a:solidFill>
                          <a:latin typeface="Arial"/>
                          <a:ea typeface="Times New Roman"/>
                          <a:cs typeface="Arial"/>
                        </a:rPr>
                        <a:t>to</a:t>
                      </a:r>
                      <a:r>
                        <a:rPr lang="en-US" sz="1600" spc="37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commercial</a:t>
                      </a:r>
                      <a:r>
                        <a:rPr lang="en-US" sz="1600" spc="-10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navigation.</a:t>
                      </a:r>
                      <a:endParaRPr lang="en-US" sz="1600" dirty="0">
                        <a:solidFill>
                          <a:schemeClr val="bg1"/>
                        </a:solidFill>
                        <a:latin typeface="Times New Roman"/>
                        <a:ea typeface="Times New Roman"/>
                        <a:cs typeface="Times New Roman"/>
                      </a:endParaRPr>
                    </a:p>
                  </a:txBody>
                  <a:tcPr marL="0" marR="0" marT="0" marB="0" anchor="ctr">
                    <a:solidFill>
                      <a:srgbClr val="00B050"/>
                    </a:solidFill>
                  </a:tcPr>
                </a:tc>
                <a:extLst>
                  <a:ext uri="{0D108BD9-81ED-4DB2-BD59-A6C34878D82A}">
                    <a16:rowId xmlns:a16="http://schemas.microsoft.com/office/drawing/2014/main" val="10002"/>
                  </a:ext>
                </a:extLst>
              </a:tr>
              <a:tr h="566297">
                <a:tc>
                  <a:txBody>
                    <a:bodyPr/>
                    <a:lstStyle/>
                    <a:p>
                      <a:pPr marL="61595" marR="0" algn="ctr" eaLnBrk="0" fontAlgn="auto" hangingPunct="0">
                        <a:lnSpc>
                          <a:spcPts val="1330"/>
                        </a:lnSpc>
                        <a:spcBef>
                          <a:spcPts val="0"/>
                        </a:spcBef>
                        <a:spcAft>
                          <a:spcPts val="0"/>
                        </a:spcAft>
                      </a:pPr>
                      <a:r>
                        <a:rPr lang="en-US" sz="1600" dirty="0">
                          <a:solidFill>
                            <a:schemeClr val="bg1"/>
                          </a:solidFill>
                          <a:latin typeface="Arial"/>
                          <a:ea typeface="Times New Roman"/>
                          <a:cs typeface="Arial"/>
                        </a:rPr>
                        <a:t>16</a:t>
                      </a:r>
                      <a:r>
                        <a:rPr lang="en-US" sz="1600" spc="-20" dirty="0">
                          <a:solidFill>
                            <a:schemeClr val="bg1"/>
                          </a:solidFill>
                          <a:latin typeface="Arial"/>
                          <a:ea typeface="Times New Roman"/>
                          <a:cs typeface="Arial"/>
                        </a:rPr>
                        <a:t> </a:t>
                      </a:r>
                      <a:r>
                        <a:rPr lang="en-US" sz="1600" dirty="0">
                          <a:solidFill>
                            <a:schemeClr val="bg1"/>
                          </a:solidFill>
                          <a:latin typeface="Arial"/>
                          <a:ea typeface="Times New Roman"/>
                          <a:cs typeface="Arial"/>
                        </a:rPr>
                        <a:t>-30</a:t>
                      </a:r>
                      <a:endParaRPr lang="en-US" sz="1600" dirty="0">
                        <a:solidFill>
                          <a:schemeClr val="bg1"/>
                        </a:solidFill>
                        <a:latin typeface="Times New Roman"/>
                        <a:ea typeface="Times New Roman"/>
                        <a:cs typeface="Times New Roman"/>
                      </a:endParaRPr>
                    </a:p>
                  </a:txBody>
                  <a:tcPr marL="0" marR="0" marT="0" marB="0" anchor="ctr">
                    <a:solidFill>
                      <a:srgbClr val="92D050"/>
                    </a:solidFill>
                  </a:tcPr>
                </a:tc>
                <a:tc>
                  <a:txBody>
                    <a:bodyPr/>
                    <a:lstStyle/>
                    <a:p>
                      <a:pPr marL="0" marR="60960" algn="ctr" eaLnBrk="0" fontAlgn="auto" hangingPunct="0">
                        <a:spcBef>
                          <a:spcPts val="0"/>
                        </a:spcBef>
                        <a:spcAft>
                          <a:spcPts val="0"/>
                        </a:spcAft>
                      </a:pPr>
                      <a:r>
                        <a:rPr lang="en-US" sz="1600" dirty="0">
                          <a:solidFill>
                            <a:schemeClr val="bg1"/>
                          </a:solidFill>
                          <a:latin typeface="Arial"/>
                          <a:ea typeface="Times New Roman"/>
                          <a:cs typeface="Arial"/>
                        </a:rPr>
                        <a:t>2</a:t>
                      </a:r>
                      <a:endParaRPr lang="en-US" sz="1600" dirty="0">
                        <a:solidFill>
                          <a:schemeClr val="bg1"/>
                        </a:solidFill>
                        <a:latin typeface="Times New Roman"/>
                        <a:ea typeface="Times New Roman"/>
                        <a:cs typeface="Times New Roman"/>
                      </a:endParaRPr>
                    </a:p>
                  </a:txBody>
                  <a:tcPr marL="0" marR="0" marT="0" marB="0" anchor="ctr">
                    <a:solidFill>
                      <a:srgbClr val="92D050"/>
                    </a:solidFill>
                  </a:tcPr>
                </a:tc>
                <a:tc>
                  <a:txBody>
                    <a:bodyPr/>
                    <a:lstStyle/>
                    <a:p>
                      <a:pPr marL="61595" marR="106045" eaLnBrk="0" fontAlgn="auto" hangingPunct="0">
                        <a:spcBef>
                          <a:spcPts val="0"/>
                        </a:spcBef>
                        <a:spcAft>
                          <a:spcPts val="0"/>
                        </a:spcAft>
                      </a:pPr>
                      <a:r>
                        <a:rPr lang="en-US" sz="1600" spc="-5" dirty="0">
                          <a:solidFill>
                            <a:schemeClr val="bg1"/>
                          </a:solidFill>
                          <a:latin typeface="Arial"/>
                          <a:ea typeface="Times New Roman"/>
                          <a:cs typeface="Arial"/>
                        </a:rPr>
                        <a:t>Light</a:t>
                      </a:r>
                      <a:r>
                        <a:rPr lang="en-US" sz="1600" spc="-25" dirty="0">
                          <a:solidFill>
                            <a:schemeClr val="bg1"/>
                          </a:solidFill>
                          <a:latin typeface="Arial"/>
                          <a:ea typeface="Times New Roman"/>
                          <a:cs typeface="Arial"/>
                        </a:rPr>
                        <a:t> </a:t>
                      </a:r>
                      <a:r>
                        <a:rPr lang="en-US" sz="1600" dirty="0">
                          <a:solidFill>
                            <a:schemeClr val="bg1"/>
                          </a:solidFill>
                          <a:latin typeface="Arial"/>
                          <a:ea typeface="Times New Roman"/>
                          <a:cs typeface="Arial"/>
                        </a:rPr>
                        <a:t>Ice</a:t>
                      </a:r>
                      <a:r>
                        <a:rPr lang="en-US" sz="1600" spc="-3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conditions</a:t>
                      </a:r>
                      <a:r>
                        <a:rPr lang="en-US" sz="1600" spc="-2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present.</a:t>
                      </a:r>
                      <a:r>
                        <a:rPr lang="en-US" sz="1600" spc="20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Still</a:t>
                      </a:r>
                      <a:r>
                        <a:rPr lang="en-US" sz="1600" spc="-2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open</a:t>
                      </a:r>
                      <a:r>
                        <a:rPr lang="en-US" sz="1600" spc="-2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water</a:t>
                      </a:r>
                      <a:r>
                        <a:rPr lang="en-US" sz="1600" spc="-2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areas.</a:t>
                      </a:r>
                      <a:r>
                        <a:rPr lang="en-US" sz="1600" spc="200" dirty="0">
                          <a:solidFill>
                            <a:schemeClr val="bg1"/>
                          </a:solidFill>
                          <a:latin typeface="Arial"/>
                          <a:ea typeface="Times New Roman"/>
                          <a:cs typeface="Arial"/>
                        </a:rPr>
                        <a:t> </a:t>
                      </a:r>
                      <a:r>
                        <a:rPr lang="en-US" sz="1600" dirty="0">
                          <a:solidFill>
                            <a:schemeClr val="bg1"/>
                          </a:solidFill>
                          <a:latin typeface="Arial"/>
                          <a:ea typeface="Times New Roman"/>
                          <a:cs typeface="Arial"/>
                        </a:rPr>
                        <a:t>May</a:t>
                      </a:r>
                      <a:r>
                        <a:rPr lang="en-US" sz="1600" spc="-30" dirty="0">
                          <a:solidFill>
                            <a:schemeClr val="bg1"/>
                          </a:solidFill>
                          <a:latin typeface="Arial"/>
                          <a:ea typeface="Times New Roman"/>
                          <a:cs typeface="Arial"/>
                        </a:rPr>
                        <a:t> </a:t>
                      </a:r>
                      <a:r>
                        <a:rPr lang="en-US" sz="1600" dirty="0">
                          <a:solidFill>
                            <a:schemeClr val="bg1"/>
                          </a:solidFill>
                          <a:latin typeface="Arial"/>
                          <a:ea typeface="Times New Roman"/>
                          <a:cs typeface="Arial"/>
                        </a:rPr>
                        <a:t>be</a:t>
                      </a:r>
                      <a:r>
                        <a:rPr lang="en-US" sz="1600" spc="-30" dirty="0">
                          <a:solidFill>
                            <a:schemeClr val="bg1"/>
                          </a:solidFill>
                          <a:latin typeface="Arial"/>
                          <a:ea typeface="Times New Roman"/>
                          <a:cs typeface="Arial"/>
                        </a:rPr>
                        <a:t> </a:t>
                      </a:r>
                      <a:r>
                        <a:rPr lang="en-US" sz="1600" dirty="0">
                          <a:solidFill>
                            <a:schemeClr val="bg1"/>
                          </a:solidFill>
                          <a:latin typeface="Arial"/>
                          <a:ea typeface="Times New Roman"/>
                          <a:cs typeface="Arial"/>
                        </a:rPr>
                        <a:t>some</a:t>
                      </a:r>
                      <a:r>
                        <a:rPr lang="en-US" sz="1600" spc="-3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hindrance</a:t>
                      </a:r>
                      <a:r>
                        <a:rPr lang="en-US" sz="1600" spc="35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to</a:t>
                      </a:r>
                      <a:r>
                        <a:rPr lang="en-US" sz="1600" spc="-40" dirty="0">
                          <a:solidFill>
                            <a:schemeClr val="bg1"/>
                          </a:solidFill>
                          <a:latin typeface="Arial"/>
                          <a:ea typeface="Times New Roman"/>
                          <a:cs typeface="Arial"/>
                        </a:rPr>
                        <a:t> </a:t>
                      </a:r>
                      <a:r>
                        <a:rPr lang="en-US" sz="1600" dirty="0">
                          <a:solidFill>
                            <a:schemeClr val="bg1"/>
                          </a:solidFill>
                          <a:latin typeface="Arial"/>
                          <a:ea typeface="Times New Roman"/>
                          <a:cs typeface="Arial"/>
                        </a:rPr>
                        <a:t>less</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ice-capable</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ships.</a:t>
                      </a:r>
                      <a:endParaRPr lang="en-US" sz="1600" dirty="0">
                        <a:solidFill>
                          <a:schemeClr val="bg1"/>
                        </a:solidFill>
                        <a:latin typeface="Times New Roman"/>
                        <a:ea typeface="Times New Roman"/>
                        <a:cs typeface="Times New Roman"/>
                      </a:endParaRPr>
                    </a:p>
                  </a:txBody>
                  <a:tcPr marL="0" marR="0" marT="0" marB="0" anchor="ctr">
                    <a:solidFill>
                      <a:srgbClr val="92D050"/>
                    </a:solidFill>
                  </a:tcPr>
                </a:tc>
                <a:extLst>
                  <a:ext uri="{0D108BD9-81ED-4DB2-BD59-A6C34878D82A}">
                    <a16:rowId xmlns:a16="http://schemas.microsoft.com/office/drawing/2014/main" val="10003"/>
                  </a:ext>
                </a:extLst>
              </a:tr>
              <a:tr h="566297">
                <a:tc>
                  <a:txBody>
                    <a:bodyPr/>
                    <a:lstStyle/>
                    <a:p>
                      <a:pPr marL="61595" marR="0" algn="ctr" eaLnBrk="0" fontAlgn="auto" hangingPunct="0">
                        <a:lnSpc>
                          <a:spcPts val="1335"/>
                        </a:lnSpc>
                        <a:spcBef>
                          <a:spcPts val="0"/>
                        </a:spcBef>
                        <a:spcAft>
                          <a:spcPts val="0"/>
                        </a:spcAft>
                      </a:pPr>
                      <a:r>
                        <a:rPr lang="en-US" sz="1600" dirty="0">
                          <a:solidFill>
                            <a:schemeClr val="bg1"/>
                          </a:solidFill>
                          <a:latin typeface="Arial"/>
                          <a:ea typeface="Times New Roman"/>
                          <a:cs typeface="Arial"/>
                        </a:rPr>
                        <a:t>31</a:t>
                      </a:r>
                      <a:r>
                        <a:rPr lang="en-US" sz="1600" spc="-20" dirty="0">
                          <a:solidFill>
                            <a:schemeClr val="bg1"/>
                          </a:solidFill>
                          <a:latin typeface="Arial"/>
                          <a:ea typeface="Times New Roman"/>
                          <a:cs typeface="Arial"/>
                        </a:rPr>
                        <a:t> </a:t>
                      </a:r>
                      <a:r>
                        <a:rPr lang="en-US" sz="1600" dirty="0">
                          <a:solidFill>
                            <a:schemeClr val="bg1"/>
                          </a:solidFill>
                          <a:latin typeface="Arial"/>
                          <a:ea typeface="Times New Roman"/>
                          <a:cs typeface="Arial"/>
                        </a:rPr>
                        <a:t>-50</a:t>
                      </a:r>
                      <a:endParaRPr lang="en-US" sz="1600" dirty="0">
                        <a:solidFill>
                          <a:schemeClr val="bg1"/>
                        </a:solidFill>
                        <a:latin typeface="Times New Roman"/>
                        <a:ea typeface="Times New Roman"/>
                        <a:cs typeface="Times New Roman"/>
                      </a:endParaRPr>
                    </a:p>
                  </a:txBody>
                  <a:tcPr marL="0" marR="0" marT="0" marB="0" anchor="ctr">
                    <a:solidFill>
                      <a:srgbClr val="FFFF00"/>
                    </a:solidFill>
                  </a:tcPr>
                </a:tc>
                <a:tc>
                  <a:txBody>
                    <a:bodyPr/>
                    <a:lstStyle/>
                    <a:p>
                      <a:pPr marL="0" marR="60960" algn="ctr" eaLnBrk="0" fontAlgn="auto" hangingPunct="0">
                        <a:lnSpc>
                          <a:spcPts val="1335"/>
                        </a:lnSpc>
                        <a:spcBef>
                          <a:spcPts val="0"/>
                        </a:spcBef>
                        <a:spcAft>
                          <a:spcPts val="0"/>
                        </a:spcAft>
                      </a:pPr>
                      <a:r>
                        <a:rPr lang="en-US" sz="1600" dirty="0">
                          <a:solidFill>
                            <a:schemeClr val="bg1"/>
                          </a:solidFill>
                          <a:latin typeface="Arial"/>
                          <a:ea typeface="Times New Roman"/>
                          <a:cs typeface="Arial"/>
                        </a:rPr>
                        <a:t>3</a:t>
                      </a:r>
                      <a:endParaRPr lang="en-US" sz="1600" dirty="0">
                        <a:solidFill>
                          <a:schemeClr val="bg1"/>
                        </a:solidFill>
                        <a:latin typeface="Times New Roman"/>
                        <a:ea typeface="Times New Roman"/>
                        <a:cs typeface="Times New Roman"/>
                      </a:endParaRPr>
                    </a:p>
                  </a:txBody>
                  <a:tcPr marL="0" marR="0" marT="0" marB="0" anchor="ctr">
                    <a:solidFill>
                      <a:srgbClr val="FFFF00"/>
                    </a:solidFill>
                  </a:tcPr>
                </a:tc>
                <a:tc>
                  <a:txBody>
                    <a:bodyPr/>
                    <a:lstStyle/>
                    <a:p>
                      <a:pPr marL="61595" marR="226695" eaLnBrk="0" fontAlgn="auto" hangingPunct="0">
                        <a:spcBef>
                          <a:spcPts val="0"/>
                        </a:spcBef>
                        <a:spcAft>
                          <a:spcPts val="0"/>
                        </a:spcAft>
                      </a:pPr>
                      <a:r>
                        <a:rPr lang="en-US" sz="1600" spc="-5" dirty="0">
                          <a:solidFill>
                            <a:schemeClr val="bg1"/>
                          </a:solidFill>
                          <a:latin typeface="Arial"/>
                          <a:ea typeface="Times New Roman"/>
                          <a:cs typeface="Arial"/>
                        </a:rPr>
                        <a:t>Light-to-moderate</a:t>
                      </a:r>
                      <a:r>
                        <a:rPr lang="en-US" sz="1600" spc="-40" dirty="0">
                          <a:solidFill>
                            <a:schemeClr val="bg1"/>
                          </a:solidFill>
                          <a:latin typeface="Arial"/>
                          <a:ea typeface="Times New Roman"/>
                          <a:cs typeface="Arial"/>
                        </a:rPr>
                        <a:t> </a:t>
                      </a:r>
                      <a:r>
                        <a:rPr lang="en-US" sz="1600" dirty="0">
                          <a:solidFill>
                            <a:schemeClr val="bg1"/>
                          </a:solidFill>
                          <a:latin typeface="Arial"/>
                          <a:ea typeface="Times New Roman"/>
                          <a:cs typeface="Arial"/>
                        </a:rPr>
                        <a:t>ice</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conditions</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present.</a:t>
                      </a:r>
                      <a:r>
                        <a:rPr lang="en-US" sz="1600" spc="18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Less</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ice-capable</a:t>
                      </a:r>
                      <a:r>
                        <a:rPr lang="en-US" sz="1600" spc="-3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ships</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may</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need</a:t>
                      </a:r>
                      <a:r>
                        <a:rPr lang="en-US" sz="1600" spc="38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icebreaker</a:t>
                      </a:r>
                      <a:r>
                        <a:rPr lang="en-US" sz="1600" spc="-3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assistance</a:t>
                      </a:r>
                      <a:r>
                        <a:rPr lang="en-US" sz="1600" spc="-35" dirty="0">
                          <a:solidFill>
                            <a:schemeClr val="bg1"/>
                          </a:solidFill>
                          <a:latin typeface="Arial"/>
                          <a:ea typeface="Times New Roman"/>
                          <a:cs typeface="Arial"/>
                        </a:rPr>
                        <a:t> </a:t>
                      </a:r>
                      <a:r>
                        <a:rPr lang="en-US" sz="1600" dirty="0">
                          <a:solidFill>
                            <a:schemeClr val="bg1"/>
                          </a:solidFill>
                          <a:latin typeface="Arial"/>
                          <a:ea typeface="Times New Roman"/>
                          <a:cs typeface="Arial"/>
                        </a:rPr>
                        <a:t>for</a:t>
                      </a:r>
                      <a:r>
                        <a:rPr lang="en-US" sz="1600" spc="-3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transit</a:t>
                      </a:r>
                      <a:r>
                        <a:rPr lang="en-US" sz="1600" spc="-3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and/or</a:t>
                      </a:r>
                      <a:r>
                        <a:rPr lang="en-US" sz="1600" spc="-2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be</a:t>
                      </a:r>
                      <a:r>
                        <a:rPr lang="en-US" sz="1600" spc="-30" dirty="0">
                          <a:solidFill>
                            <a:schemeClr val="bg1"/>
                          </a:solidFill>
                          <a:latin typeface="Arial"/>
                          <a:ea typeface="Times New Roman"/>
                          <a:cs typeface="Arial"/>
                        </a:rPr>
                        <a:t> </a:t>
                      </a:r>
                      <a:r>
                        <a:rPr lang="en-US" sz="1600" dirty="0">
                          <a:solidFill>
                            <a:schemeClr val="bg1"/>
                          </a:solidFill>
                          <a:latin typeface="Arial"/>
                          <a:ea typeface="Times New Roman"/>
                          <a:cs typeface="Arial"/>
                        </a:rPr>
                        <a:t>at</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risk</a:t>
                      </a:r>
                      <a:r>
                        <a:rPr lang="en-US" sz="1600" spc="-25" dirty="0">
                          <a:solidFill>
                            <a:schemeClr val="bg1"/>
                          </a:solidFill>
                          <a:latin typeface="Arial"/>
                          <a:ea typeface="Times New Roman"/>
                          <a:cs typeface="Arial"/>
                        </a:rPr>
                        <a:t> </a:t>
                      </a:r>
                      <a:r>
                        <a:rPr lang="en-US" sz="1600" dirty="0">
                          <a:solidFill>
                            <a:schemeClr val="bg1"/>
                          </a:solidFill>
                          <a:latin typeface="Arial"/>
                          <a:ea typeface="Times New Roman"/>
                          <a:cs typeface="Arial"/>
                        </a:rPr>
                        <a:t>for</a:t>
                      </a:r>
                      <a:r>
                        <a:rPr lang="en-US" sz="1600" spc="-2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damage.</a:t>
                      </a:r>
                      <a:endParaRPr lang="en-US" sz="1600" dirty="0">
                        <a:solidFill>
                          <a:schemeClr val="bg1"/>
                        </a:solidFill>
                        <a:latin typeface="Times New Roman"/>
                        <a:ea typeface="Times New Roman"/>
                        <a:cs typeface="Times New Roman"/>
                      </a:endParaRPr>
                    </a:p>
                  </a:txBody>
                  <a:tcPr marL="0" marR="0" marT="0" marB="0" anchor="ctr">
                    <a:solidFill>
                      <a:srgbClr val="FFFF00"/>
                    </a:solidFill>
                  </a:tcPr>
                </a:tc>
                <a:extLst>
                  <a:ext uri="{0D108BD9-81ED-4DB2-BD59-A6C34878D82A}">
                    <a16:rowId xmlns:a16="http://schemas.microsoft.com/office/drawing/2014/main" val="10004"/>
                  </a:ext>
                </a:extLst>
              </a:tr>
              <a:tr h="566297">
                <a:tc>
                  <a:txBody>
                    <a:bodyPr/>
                    <a:lstStyle/>
                    <a:p>
                      <a:pPr marL="61595" marR="0" algn="ctr" eaLnBrk="0" fontAlgn="auto" hangingPunct="0">
                        <a:lnSpc>
                          <a:spcPts val="1335"/>
                        </a:lnSpc>
                        <a:spcBef>
                          <a:spcPts val="0"/>
                        </a:spcBef>
                        <a:spcAft>
                          <a:spcPts val="0"/>
                        </a:spcAft>
                      </a:pPr>
                      <a:r>
                        <a:rPr lang="en-US" sz="1600" dirty="0">
                          <a:solidFill>
                            <a:schemeClr val="bg1"/>
                          </a:solidFill>
                          <a:latin typeface="Arial"/>
                          <a:ea typeface="Times New Roman"/>
                          <a:cs typeface="Arial"/>
                        </a:rPr>
                        <a:t>51</a:t>
                      </a:r>
                      <a:r>
                        <a:rPr lang="en-US" sz="1600" spc="-20" dirty="0">
                          <a:solidFill>
                            <a:schemeClr val="bg1"/>
                          </a:solidFill>
                          <a:latin typeface="Arial"/>
                          <a:ea typeface="Times New Roman"/>
                          <a:cs typeface="Arial"/>
                        </a:rPr>
                        <a:t> </a:t>
                      </a:r>
                      <a:r>
                        <a:rPr lang="en-US" sz="1600" dirty="0">
                          <a:solidFill>
                            <a:schemeClr val="bg1"/>
                          </a:solidFill>
                          <a:latin typeface="Arial"/>
                          <a:ea typeface="Times New Roman"/>
                          <a:cs typeface="Arial"/>
                        </a:rPr>
                        <a:t>-75</a:t>
                      </a:r>
                      <a:endParaRPr lang="en-US" sz="1600" dirty="0">
                        <a:solidFill>
                          <a:schemeClr val="bg1"/>
                        </a:solidFill>
                        <a:latin typeface="Times New Roman"/>
                        <a:ea typeface="Times New Roman"/>
                        <a:cs typeface="Times New Roman"/>
                      </a:endParaRPr>
                    </a:p>
                  </a:txBody>
                  <a:tcPr marL="0" marR="0" marT="0" marB="0" anchor="ctr">
                    <a:solidFill>
                      <a:srgbClr val="FFC000"/>
                    </a:solidFill>
                  </a:tcPr>
                </a:tc>
                <a:tc>
                  <a:txBody>
                    <a:bodyPr/>
                    <a:lstStyle/>
                    <a:p>
                      <a:pPr marL="0" marR="60960" algn="ctr" eaLnBrk="0" fontAlgn="auto" hangingPunct="0">
                        <a:spcBef>
                          <a:spcPts val="0"/>
                        </a:spcBef>
                        <a:spcAft>
                          <a:spcPts val="0"/>
                        </a:spcAft>
                      </a:pPr>
                      <a:r>
                        <a:rPr lang="en-US" sz="1600" dirty="0">
                          <a:solidFill>
                            <a:schemeClr val="bg1"/>
                          </a:solidFill>
                          <a:latin typeface="Arial"/>
                          <a:ea typeface="Times New Roman"/>
                          <a:cs typeface="Arial"/>
                        </a:rPr>
                        <a:t>4</a:t>
                      </a:r>
                      <a:endParaRPr lang="en-US" sz="1600" dirty="0">
                        <a:solidFill>
                          <a:schemeClr val="bg1"/>
                        </a:solidFill>
                        <a:latin typeface="Times New Roman"/>
                        <a:ea typeface="Times New Roman"/>
                        <a:cs typeface="Times New Roman"/>
                      </a:endParaRPr>
                    </a:p>
                  </a:txBody>
                  <a:tcPr marL="0" marR="0" marT="0" marB="0" anchor="ctr">
                    <a:solidFill>
                      <a:srgbClr val="FFC000"/>
                    </a:solidFill>
                  </a:tcPr>
                </a:tc>
                <a:tc>
                  <a:txBody>
                    <a:bodyPr/>
                    <a:lstStyle/>
                    <a:p>
                      <a:pPr marL="61595" marR="88900" eaLnBrk="0" fontAlgn="auto" hangingPunct="0">
                        <a:spcBef>
                          <a:spcPts val="0"/>
                        </a:spcBef>
                        <a:spcAft>
                          <a:spcPts val="0"/>
                        </a:spcAft>
                      </a:pPr>
                      <a:r>
                        <a:rPr lang="en-US" sz="1600" spc="-5" dirty="0">
                          <a:solidFill>
                            <a:schemeClr val="bg1"/>
                          </a:solidFill>
                          <a:latin typeface="Arial"/>
                          <a:ea typeface="Times New Roman"/>
                          <a:cs typeface="Arial"/>
                        </a:rPr>
                        <a:t>Moderate-to-Heavy</a:t>
                      </a:r>
                      <a:r>
                        <a:rPr lang="en-US" sz="1600" spc="-50" dirty="0">
                          <a:solidFill>
                            <a:schemeClr val="bg1"/>
                          </a:solidFill>
                          <a:latin typeface="Arial"/>
                          <a:ea typeface="Times New Roman"/>
                          <a:cs typeface="Arial"/>
                        </a:rPr>
                        <a:t> </a:t>
                      </a:r>
                      <a:r>
                        <a:rPr lang="en-US" sz="1600" dirty="0">
                          <a:solidFill>
                            <a:schemeClr val="bg1"/>
                          </a:solidFill>
                          <a:latin typeface="Arial"/>
                          <a:ea typeface="Times New Roman"/>
                          <a:cs typeface="Arial"/>
                        </a:rPr>
                        <a:t>Ice</a:t>
                      </a:r>
                      <a:r>
                        <a:rPr lang="en-US" sz="1600" spc="-4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conditions</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present.</a:t>
                      </a:r>
                      <a:r>
                        <a:rPr lang="en-US" sz="1600" spc="-45" dirty="0">
                          <a:solidFill>
                            <a:schemeClr val="bg1"/>
                          </a:solidFill>
                          <a:latin typeface="Arial"/>
                          <a:ea typeface="Times New Roman"/>
                          <a:cs typeface="Arial"/>
                        </a:rPr>
                        <a:t> </a:t>
                      </a:r>
                      <a:r>
                        <a:rPr lang="en-US" sz="1600" dirty="0">
                          <a:solidFill>
                            <a:schemeClr val="bg1"/>
                          </a:solidFill>
                          <a:latin typeface="Arial"/>
                          <a:ea typeface="Times New Roman"/>
                          <a:cs typeface="Arial"/>
                        </a:rPr>
                        <a:t>All</a:t>
                      </a:r>
                      <a:r>
                        <a:rPr lang="en-US" sz="1600" spc="-4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Commercial</a:t>
                      </a:r>
                      <a:r>
                        <a:rPr lang="en-US" sz="1600" spc="-4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ships</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may</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require</a:t>
                      </a:r>
                      <a:r>
                        <a:rPr lang="en-US" sz="1600" spc="395" dirty="0">
                          <a:solidFill>
                            <a:schemeClr val="bg1"/>
                          </a:solidFill>
                          <a:latin typeface="Arial"/>
                          <a:ea typeface="Times New Roman"/>
                          <a:cs typeface="Arial"/>
                        </a:rPr>
                        <a:t> </a:t>
                      </a:r>
                      <a:r>
                        <a:rPr lang="en-US" sz="1600" spc="-5" dirty="0">
                          <a:solidFill>
                            <a:schemeClr val="bg1"/>
                          </a:solidFill>
                          <a:latin typeface="Arial"/>
                          <a:ea typeface="Times New Roman"/>
                          <a:cs typeface="Arial"/>
                        </a:rPr>
                        <a:t>icebreaker</a:t>
                      </a:r>
                      <a:r>
                        <a:rPr lang="en-US" sz="1600" spc="-5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assistance</a:t>
                      </a:r>
                      <a:r>
                        <a:rPr lang="en-US" sz="1600" spc="-50" dirty="0">
                          <a:solidFill>
                            <a:schemeClr val="bg1"/>
                          </a:solidFill>
                          <a:latin typeface="Arial"/>
                          <a:ea typeface="Times New Roman"/>
                          <a:cs typeface="Arial"/>
                        </a:rPr>
                        <a:t> </a:t>
                      </a:r>
                      <a:r>
                        <a:rPr lang="en-US" sz="1600" dirty="0">
                          <a:solidFill>
                            <a:schemeClr val="bg1"/>
                          </a:solidFill>
                          <a:latin typeface="Arial"/>
                          <a:ea typeface="Times New Roman"/>
                          <a:cs typeface="Arial"/>
                        </a:rPr>
                        <a:t>for</a:t>
                      </a:r>
                      <a:r>
                        <a:rPr lang="en-US" sz="1600" spc="-5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transit.</a:t>
                      </a:r>
                      <a:endParaRPr lang="en-US" sz="1600" dirty="0">
                        <a:solidFill>
                          <a:schemeClr val="bg1"/>
                        </a:solidFill>
                        <a:latin typeface="Times New Roman"/>
                        <a:ea typeface="Times New Roman"/>
                        <a:cs typeface="Times New Roman"/>
                      </a:endParaRPr>
                    </a:p>
                  </a:txBody>
                  <a:tcPr marL="0" marR="0" marT="0" marB="0" anchor="ctr">
                    <a:solidFill>
                      <a:srgbClr val="FFC000"/>
                    </a:solidFill>
                  </a:tcPr>
                </a:tc>
                <a:extLst>
                  <a:ext uri="{0D108BD9-81ED-4DB2-BD59-A6C34878D82A}">
                    <a16:rowId xmlns:a16="http://schemas.microsoft.com/office/drawing/2014/main" val="10005"/>
                  </a:ext>
                </a:extLst>
              </a:tr>
              <a:tr h="566297">
                <a:tc>
                  <a:txBody>
                    <a:bodyPr/>
                    <a:lstStyle/>
                    <a:p>
                      <a:pPr marL="61595" marR="0" algn="ctr" eaLnBrk="0" fontAlgn="auto" hangingPunct="0">
                        <a:lnSpc>
                          <a:spcPts val="1335"/>
                        </a:lnSpc>
                        <a:spcBef>
                          <a:spcPts val="0"/>
                        </a:spcBef>
                        <a:spcAft>
                          <a:spcPts val="0"/>
                        </a:spcAft>
                      </a:pPr>
                      <a:r>
                        <a:rPr lang="en-US" sz="1600" dirty="0">
                          <a:solidFill>
                            <a:schemeClr val="bg1"/>
                          </a:solidFill>
                          <a:latin typeface="Arial"/>
                          <a:ea typeface="Times New Roman"/>
                          <a:cs typeface="Arial"/>
                        </a:rPr>
                        <a:t>&gt;75</a:t>
                      </a:r>
                      <a:endParaRPr lang="en-US" sz="1600" dirty="0">
                        <a:solidFill>
                          <a:schemeClr val="bg1"/>
                        </a:solidFill>
                        <a:latin typeface="Times New Roman"/>
                        <a:ea typeface="Times New Roman"/>
                        <a:cs typeface="Times New Roman"/>
                      </a:endParaRPr>
                    </a:p>
                  </a:txBody>
                  <a:tcPr marL="0" marR="0" marT="0" marB="0" anchor="ctr">
                    <a:solidFill>
                      <a:srgbClr val="FF0000"/>
                    </a:solidFill>
                  </a:tcPr>
                </a:tc>
                <a:tc>
                  <a:txBody>
                    <a:bodyPr/>
                    <a:lstStyle/>
                    <a:p>
                      <a:pPr marL="0" marR="60960" algn="ctr" eaLnBrk="0" fontAlgn="auto" hangingPunct="0">
                        <a:lnSpc>
                          <a:spcPts val="1335"/>
                        </a:lnSpc>
                        <a:spcBef>
                          <a:spcPts val="0"/>
                        </a:spcBef>
                        <a:spcAft>
                          <a:spcPts val="0"/>
                        </a:spcAft>
                      </a:pPr>
                      <a:r>
                        <a:rPr lang="en-US" sz="1600" dirty="0">
                          <a:solidFill>
                            <a:schemeClr val="bg1"/>
                          </a:solidFill>
                          <a:latin typeface="Arial"/>
                          <a:ea typeface="Times New Roman"/>
                          <a:cs typeface="Arial"/>
                        </a:rPr>
                        <a:t>5</a:t>
                      </a:r>
                      <a:endParaRPr lang="en-US" sz="1600" dirty="0">
                        <a:solidFill>
                          <a:schemeClr val="bg1"/>
                        </a:solidFill>
                        <a:latin typeface="Times New Roman"/>
                        <a:ea typeface="Times New Roman"/>
                        <a:cs typeface="Times New Roman"/>
                      </a:endParaRPr>
                    </a:p>
                  </a:txBody>
                  <a:tcPr marL="0" marR="0" marT="0" marB="0" anchor="ctr">
                    <a:solidFill>
                      <a:srgbClr val="FF0000"/>
                    </a:solidFill>
                  </a:tcPr>
                </a:tc>
                <a:tc>
                  <a:txBody>
                    <a:bodyPr/>
                    <a:lstStyle/>
                    <a:p>
                      <a:pPr marL="61595" marR="106680" eaLnBrk="0" fontAlgn="auto" hangingPunct="0">
                        <a:spcBef>
                          <a:spcPts val="0"/>
                        </a:spcBef>
                        <a:spcAft>
                          <a:spcPts val="0"/>
                        </a:spcAft>
                      </a:pPr>
                      <a:r>
                        <a:rPr lang="en-US" sz="1600" spc="-5" dirty="0">
                          <a:solidFill>
                            <a:schemeClr val="bg1"/>
                          </a:solidFill>
                          <a:latin typeface="Arial"/>
                          <a:ea typeface="Times New Roman"/>
                          <a:cs typeface="Arial"/>
                        </a:rPr>
                        <a:t>Heavy-to-extreme</a:t>
                      </a:r>
                      <a:r>
                        <a:rPr lang="en-US" sz="1600" spc="-45" dirty="0">
                          <a:solidFill>
                            <a:schemeClr val="bg1"/>
                          </a:solidFill>
                          <a:latin typeface="Arial"/>
                          <a:ea typeface="Times New Roman"/>
                          <a:cs typeface="Arial"/>
                        </a:rPr>
                        <a:t> </a:t>
                      </a:r>
                      <a:r>
                        <a:rPr lang="en-US" sz="1600" dirty="0">
                          <a:solidFill>
                            <a:schemeClr val="bg1"/>
                          </a:solidFill>
                          <a:latin typeface="Arial"/>
                          <a:ea typeface="Times New Roman"/>
                          <a:cs typeface="Arial"/>
                        </a:rPr>
                        <a:t>ice</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conditions.</a:t>
                      </a:r>
                      <a:r>
                        <a:rPr lang="en-US" sz="1600" spc="175" dirty="0">
                          <a:solidFill>
                            <a:schemeClr val="bg1"/>
                          </a:solidFill>
                          <a:latin typeface="Arial"/>
                          <a:ea typeface="Times New Roman"/>
                          <a:cs typeface="Arial"/>
                        </a:rPr>
                        <a:t> </a:t>
                      </a:r>
                      <a:r>
                        <a:rPr lang="en-US" sz="1600" dirty="0">
                          <a:solidFill>
                            <a:schemeClr val="bg1"/>
                          </a:solidFill>
                          <a:latin typeface="Arial"/>
                          <a:ea typeface="Times New Roman"/>
                          <a:cs typeface="Arial"/>
                        </a:rPr>
                        <a:t>All</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transits</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require</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icebreaker</a:t>
                      </a:r>
                      <a:r>
                        <a:rPr lang="en-US" sz="1600" spc="-40" dirty="0">
                          <a:solidFill>
                            <a:schemeClr val="bg1"/>
                          </a:solidFill>
                          <a:latin typeface="Arial"/>
                          <a:ea typeface="Times New Roman"/>
                          <a:cs typeface="Arial"/>
                        </a:rPr>
                        <a:t> </a:t>
                      </a:r>
                      <a:r>
                        <a:rPr lang="en-US" sz="1600" spc="-5" dirty="0">
                          <a:solidFill>
                            <a:schemeClr val="bg1"/>
                          </a:solidFill>
                          <a:latin typeface="Arial"/>
                          <a:ea typeface="Times New Roman"/>
                          <a:cs typeface="Arial"/>
                        </a:rPr>
                        <a:t>escort.</a:t>
                      </a:r>
                      <a:r>
                        <a:rPr lang="en-US" sz="1600" spc="365" dirty="0">
                          <a:solidFill>
                            <a:schemeClr val="bg1"/>
                          </a:solidFill>
                          <a:latin typeface="Arial"/>
                          <a:ea typeface="Times New Roman"/>
                          <a:cs typeface="Arial"/>
                        </a:rPr>
                        <a:t> </a:t>
                      </a:r>
                      <a:endParaRPr lang="en-US" sz="1600" dirty="0">
                        <a:solidFill>
                          <a:schemeClr val="bg1"/>
                        </a:solidFill>
                        <a:latin typeface="Times New Roman"/>
                        <a:ea typeface="Times New Roman"/>
                        <a:cs typeface="Times New Roman"/>
                      </a:endParaRPr>
                    </a:p>
                  </a:txBody>
                  <a:tcPr marL="0" marR="0" marT="0" marB="0" anchor="ctr">
                    <a:solidFill>
                      <a:srgbClr val="FF0000"/>
                    </a:solidFill>
                  </a:tcPr>
                </a:tc>
                <a:extLst>
                  <a:ext uri="{0D108BD9-81ED-4DB2-BD59-A6C34878D82A}">
                    <a16:rowId xmlns:a16="http://schemas.microsoft.com/office/drawing/2014/main" val="10006"/>
                  </a:ext>
                </a:extLst>
              </a:tr>
            </a:tbl>
          </a:graphicData>
        </a:graphic>
      </p:graphicFrame>
      <p:sp>
        <p:nvSpPr>
          <p:cNvPr id="4" name="Title 1">
            <a:extLst>
              <a:ext uri="{FF2B5EF4-FFF2-40B4-BE49-F238E27FC236}">
                <a16:creationId xmlns:a16="http://schemas.microsoft.com/office/drawing/2014/main" id="{362513B7-9F1C-BD4E-B54A-CE0DD593EE7F}"/>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ICECON Classification</a:t>
            </a:r>
          </a:p>
        </p:txBody>
      </p:sp>
      <p:sp>
        <p:nvSpPr>
          <p:cNvPr id="2" name="Rectangle 1">
            <a:extLst>
              <a:ext uri="{FF2B5EF4-FFF2-40B4-BE49-F238E27FC236}">
                <a16:creationId xmlns:a16="http://schemas.microsoft.com/office/drawing/2014/main" id="{113D5C90-3F81-42F3-A379-441BF41173FE}"/>
              </a:ext>
            </a:extLst>
          </p:cNvPr>
          <p:cNvSpPr/>
          <p:nvPr/>
        </p:nvSpPr>
        <p:spPr>
          <a:xfrm>
            <a:off x="314909"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0187546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6800" y="1282791"/>
            <a:ext cx="10803511" cy="4292418"/>
          </a:xfrm>
        </p:spPr>
        <p:txBody>
          <a:bodyPr>
            <a:normAutofit/>
          </a:bodyPr>
          <a:lstStyle/>
          <a:p>
            <a:pPr>
              <a:lnSpc>
                <a:spcPct val="120000"/>
              </a:lnSpc>
              <a:spcBef>
                <a:spcPts val="0"/>
              </a:spcBef>
              <a:spcAft>
                <a:spcPts val="1800"/>
              </a:spcAft>
            </a:pPr>
            <a:r>
              <a:rPr lang="en-US" sz="2400" dirty="0"/>
              <a:t>Initial version of ICECON used data from Great Lakes Coastal Forecast System (GLCFS) from NOAA’s Great Lakes Environmental Research Laboratory (GLERL);</a:t>
            </a:r>
          </a:p>
          <a:p>
            <a:pPr>
              <a:lnSpc>
                <a:spcPct val="120000"/>
              </a:lnSpc>
              <a:spcBef>
                <a:spcPts val="0"/>
              </a:spcBef>
              <a:spcAft>
                <a:spcPts val="1800"/>
              </a:spcAft>
            </a:pPr>
            <a:r>
              <a:rPr lang="en-US" sz="2400" dirty="0"/>
              <a:t>GLCFS model is still experimental; therefore, in June 2019 the ADAC team, USCG, and USNIC decided to move to Canada’s Water Cycle Prediction System (WCPS) from Environment and Climate Change Canada (ECCC) as the ICECON data source. </a:t>
            </a:r>
          </a:p>
        </p:txBody>
      </p:sp>
      <p:sp>
        <p:nvSpPr>
          <p:cNvPr id="4" name="Title 1">
            <a:extLst>
              <a:ext uri="{FF2B5EF4-FFF2-40B4-BE49-F238E27FC236}">
                <a16:creationId xmlns:a16="http://schemas.microsoft.com/office/drawing/2014/main" id="{8C3F18B6-D9CD-1044-80BD-EE41EFC076E8}"/>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Previous Work</a:t>
            </a:r>
          </a:p>
        </p:txBody>
      </p:sp>
      <p:sp>
        <p:nvSpPr>
          <p:cNvPr id="2" name="Rectangle 1">
            <a:extLst>
              <a:ext uri="{FF2B5EF4-FFF2-40B4-BE49-F238E27FC236}">
                <a16:creationId xmlns:a16="http://schemas.microsoft.com/office/drawing/2014/main" id="{ED46CE0C-B357-408E-9F27-39D11DAC7DBC}"/>
              </a:ext>
            </a:extLst>
          </p:cNvPr>
          <p:cNvSpPr/>
          <p:nvPr/>
        </p:nvSpPr>
        <p:spPr>
          <a:xfrm>
            <a:off x="548114"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723169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066800" y="1282700"/>
            <a:ext cx="10845800" cy="4439283"/>
          </a:xfrm>
          <a:prstGeom prst="rect">
            <a:avLst/>
          </a:prstGeom>
        </p:spPr>
        <p:txBody>
          <a:bodyPr>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57200" indent="-457200">
              <a:lnSpc>
                <a:spcPct val="120000"/>
              </a:lnSpc>
              <a:spcBef>
                <a:spcPts val="0"/>
              </a:spcBef>
              <a:spcAft>
                <a:spcPts val="600"/>
              </a:spcAft>
            </a:pPr>
            <a:r>
              <a:rPr lang="en-US" sz="2400" dirty="0"/>
              <a:t>An operational model with 72 hour forecast at 2km spatial resolution</a:t>
            </a:r>
          </a:p>
          <a:p>
            <a:pPr marL="457200" indent="-457200">
              <a:lnSpc>
                <a:spcPct val="120000"/>
              </a:lnSpc>
              <a:spcBef>
                <a:spcPts val="0"/>
              </a:spcBef>
              <a:spcAft>
                <a:spcPts val="600"/>
              </a:spcAft>
            </a:pPr>
            <a:r>
              <a:rPr lang="en-US" sz="2400" dirty="0"/>
              <a:t>WCPS couples Global Environmental Multi-scale (GEM) model:</a:t>
            </a:r>
          </a:p>
          <a:p>
            <a:pPr marL="914400" lvl="1" indent="-457200">
              <a:lnSpc>
                <a:spcPct val="120000"/>
              </a:lnSpc>
              <a:spcBef>
                <a:spcPts val="0"/>
              </a:spcBef>
              <a:spcAft>
                <a:spcPts val="600"/>
              </a:spcAft>
            </a:pPr>
            <a:r>
              <a:rPr lang="en-US" sz="2000" dirty="0"/>
              <a:t>Surface and soil model Interactions between Soil, Biosphere, and Atmosphere (ISBA); </a:t>
            </a:r>
          </a:p>
          <a:p>
            <a:pPr marL="914400" lvl="1" indent="-457200">
              <a:lnSpc>
                <a:spcPct val="120000"/>
              </a:lnSpc>
              <a:spcBef>
                <a:spcPts val="0"/>
              </a:spcBef>
              <a:spcAft>
                <a:spcPts val="600"/>
              </a:spcAft>
            </a:pPr>
            <a:r>
              <a:rPr lang="en-US" sz="2000" dirty="0"/>
              <a:t>Lake/ocean model NEMO; </a:t>
            </a:r>
          </a:p>
          <a:p>
            <a:pPr marL="914400" lvl="1" indent="-457200">
              <a:lnSpc>
                <a:spcPct val="120000"/>
              </a:lnSpc>
              <a:spcBef>
                <a:spcPts val="0"/>
              </a:spcBef>
              <a:spcAft>
                <a:spcPts val="600"/>
              </a:spcAft>
            </a:pPr>
            <a:r>
              <a:rPr lang="en-US" sz="2000" dirty="0"/>
              <a:t>Los Alamos Sea Ice Model (CICE); </a:t>
            </a:r>
          </a:p>
          <a:p>
            <a:pPr marL="914400" lvl="1" indent="-457200">
              <a:lnSpc>
                <a:spcPct val="120000"/>
              </a:lnSpc>
              <a:spcBef>
                <a:spcPts val="0"/>
              </a:spcBef>
              <a:spcAft>
                <a:spcPts val="600"/>
              </a:spcAft>
            </a:pPr>
            <a:r>
              <a:rPr lang="en-US" sz="2000" dirty="0"/>
              <a:t>River-routing model WATROUTE; and </a:t>
            </a:r>
          </a:p>
          <a:p>
            <a:pPr marL="914400" lvl="1" indent="-457200">
              <a:lnSpc>
                <a:spcPct val="120000"/>
              </a:lnSpc>
              <a:spcBef>
                <a:spcPts val="0"/>
              </a:spcBef>
              <a:spcAft>
                <a:spcPts val="600"/>
              </a:spcAft>
            </a:pPr>
            <a:r>
              <a:rPr lang="en-US" sz="2000" dirty="0"/>
              <a:t>Coordinated Great Lakes Regulation and Routing Model (CGLRRM);</a:t>
            </a:r>
          </a:p>
          <a:p>
            <a:pPr marL="457200" indent="-457200">
              <a:lnSpc>
                <a:spcPct val="120000"/>
              </a:lnSpc>
              <a:spcBef>
                <a:spcPts val="0"/>
              </a:spcBef>
              <a:spcAft>
                <a:spcPts val="600"/>
              </a:spcAft>
            </a:pPr>
            <a:r>
              <a:rPr lang="en-US" sz="2400" dirty="0"/>
              <a:t>Data includes all parameters required for ICECON calculation, including ice pressure.</a:t>
            </a:r>
          </a:p>
          <a:p>
            <a:pPr marL="457200" indent="-457200"/>
            <a:endParaRPr lang="en-US" sz="2400" dirty="0"/>
          </a:p>
          <a:p>
            <a:pPr marL="457200" indent="-457200"/>
            <a:endParaRPr lang="en-US" sz="2400" dirty="0"/>
          </a:p>
        </p:txBody>
      </p:sp>
      <p:sp>
        <p:nvSpPr>
          <p:cNvPr id="5" name="Title 1">
            <a:extLst>
              <a:ext uri="{FF2B5EF4-FFF2-40B4-BE49-F238E27FC236}">
                <a16:creationId xmlns:a16="http://schemas.microsoft.com/office/drawing/2014/main" id="{B92530C5-F019-5344-AD99-C3F381A4B1A9}"/>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WCPS as Data Source</a:t>
            </a:r>
          </a:p>
        </p:txBody>
      </p:sp>
      <p:sp>
        <p:nvSpPr>
          <p:cNvPr id="2" name="Rectangle 1">
            <a:extLst>
              <a:ext uri="{FF2B5EF4-FFF2-40B4-BE49-F238E27FC236}">
                <a16:creationId xmlns:a16="http://schemas.microsoft.com/office/drawing/2014/main" id="{2D167047-9155-4D49-8598-E285DA3645FC}"/>
              </a:ext>
            </a:extLst>
          </p:cNvPr>
          <p:cNvSpPr/>
          <p:nvPr/>
        </p:nvSpPr>
        <p:spPr>
          <a:xfrm>
            <a:off x="548114"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7001885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548113" y="1333500"/>
            <a:ext cx="10990743" cy="4374615"/>
          </a:xfrm>
          <a:prstGeom prst="rect">
            <a:avLst/>
          </a:prstGeom>
        </p:spPr>
        <p:txBody>
          <a:bodyPr>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20000"/>
              </a:lnSpc>
              <a:spcBef>
                <a:spcPts val="0"/>
              </a:spcBef>
              <a:spcAft>
                <a:spcPts val="600"/>
              </a:spcAft>
            </a:pPr>
            <a:r>
              <a:rPr lang="en-US" dirty="0"/>
              <a:t>WCPS Beta version available in Dec 2019; final product available on Datamart in Feb 2020;</a:t>
            </a:r>
          </a:p>
          <a:p>
            <a:pPr lvl="1">
              <a:lnSpc>
                <a:spcPct val="120000"/>
              </a:lnSpc>
              <a:spcBef>
                <a:spcPts val="0"/>
              </a:spcBef>
              <a:spcAft>
                <a:spcPts val="600"/>
              </a:spcAft>
            </a:pPr>
            <a:r>
              <a:rPr lang="en-US" dirty="0"/>
              <a:t>Revised to automatically provide daily updates and forecasts;</a:t>
            </a:r>
          </a:p>
          <a:p>
            <a:pPr lvl="1">
              <a:lnSpc>
                <a:spcPct val="120000"/>
              </a:lnSpc>
              <a:spcBef>
                <a:spcPts val="0"/>
              </a:spcBef>
              <a:spcAft>
                <a:spcPts val="600"/>
              </a:spcAft>
            </a:pPr>
            <a:r>
              <a:rPr lang="en-US" dirty="0"/>
              <a:t>ICECON data hosted at Axiom Data Science(ADS) </a:t>
            </a:r>
          </a:p>
          <a:p>
            <a:pPr lvl="2">
              <a:lnSpc>
                <a:spcPct val="120000"/>
              </a:lnSpc>
              <a:spcBef>
                <a:spcPts val="0"/>
              </a:spcBef>
              <a:spcAft>
                <a:spcPts val="600"/>
              </a:spcAft>
            </a:pPr>
            <a:r>
              <a:rPr lang="en-US" dirty="0"/>
              <a:t>also hosts other ADAC operational products; </a:t>
            </a:r>
          </a:p>
          <a:p>
            <a:pPr lvl="1">
              <a:lnSpc>
                <a:spcPct val="120000"/>
              </a:lnSpc>
              <a:spcBef>
                <a:spcPts val="0"/>
              </a:spcBef>
              <a:spcAft>
                <a:spcPts val="600"/>
              </a:spcAft>
            </a:pPr>
            <a:r>
              <a:rPr lang="en-US" dirty="0"/>
              <a:t>ADS sends graphical product forecasts (1, 6, 12, 24, 48, 72 hour intervals) daily via email to USCG; </a:t>
            </a:r>
          </a:p>
          <a:p>
            <a:pPr lvl="1">
              <a:lnSpc>
                <a:spcPct val="120000"/>
              </a:lnSpc>
              <a:spcBef>
                <a:spcPts val="0"/>
              </a:spcBef>
              <a:spcAft>
                <a:spcPts val="600"/>
              </a:spcAft>
            </a:pPr>
            <a:r>
              <a:rPr lang="en-US" dirty="0"/>
              <a:t>Products include ICECON in png charts and </a:t>
            </a:r>
            <a:r>
              <a:rPr lang="en-US" dirty="0" err="1"/>
              <a:t>geotiff</a:t>
            </a:r>
            <a:r>
              <a:rPr lang="en-US" dirty="0"/>
              <a:t> files (USNIC requested).</a:t>
            </a:r>
            <a:endParaRPr lang="en-US" dirty="0">
              <a:solidFill>
                <a:srgbClr val="FF0000"/>
              </a:solidFill>
            </a:endParaRPr>
          </a:p>
          <a:p>
            <a:pPr lvl="1"/>
            <a:endParaRPr lang="en-US" dirty="0"/>
          </a:p>
          <a:p>
            <a:pPr marL="914400" lvl="1" indent="-457200"/>
            <a:endParaRPr lang="en-US" dirty="0"/>
          </a:p>
          <a:p>
            <a:pPr marL="914400" lvl="1" indent="-457200"/>
            <a:endParaRPr lang="en-US" dirty="0"/>
          </a:p>
          <a:p>
            <a:pPr marL="457200" lvl="1" indent="0">
              <a:buNone/>
            </a:pPr>
            <a:endParaRPr lang="en-US" dirty="0">
              <a:solidFill>
                <a:srgbClr val="FF0000"/>
              </a:solidFill>
            </a:endParaRPr>
          </a:p>
        </p:txBody>
      </p:sp>
      <p:sp>
        <p:nvSpPr>
          <p:cNvPr id="6" name="Title 1">
            <a:extLst>
              <a:ext uri="{FF2B5EF4-FFF2-40B4-BE49-F238E27FC236}">
                <a16:creationId xmlns:a16="http://schemas.microsoft.com/office/drawing/2014/main" id="{CDDD9129-2EEC-6F42-8952-6901063C0EC8}"/>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Transition to an Operational Product</a:t>
            </a:r>
          </a:p>
        </p:txBody>
      </p:sp>
      <p:sp>
        <p:nvSpPr>
          <p:cNvPr id="2" name="Rectangle 1">
            <a:extLst>
              <a:ext uri="{FF2B5EF4-FFF2-40B4-BE49-F238E27FC236}">
                <a16:creationId xmlns:a16="http://schemas.microsoft.com/office/drawing/2014/main" id="{72FAD5B5-0D1C-49FB-AC67-C0AAB395165B}"/>
              </a:ext>
            </a:extLst>
          </p:cNvPr>
          <p:cNvSpPr/>
          <p:nvPr/>
        </p:nvSpPr>
        <p:spPr>
          <a:xfrm>
            <a:off x="473252"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57515919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6013" y="637188"/>
            <a:ext cx="9940158" cy="480131"/>
          </a:xfrm>
        </p:spPr>
        <p:txBody>
          <a:bodyPr>
            <a:noAutofit/>
          </a:bodyPr>
          <a:lstStyle/>
          <a:p>
            <a:r>
              <a:rPr lang="en-US" sz="2800" dirty="0"/>
              <a:t>An ICECON forecast for 72 hours</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0" y="1371600"/>
            <a:ext cx="7315200" cy="4954175"/>
          </a:xfrm>
          <a:prstGeom prst="rect">
            <a:avLst/>
          </a:prstGeom>
        </p:spPr>
      </p:pic>
      <p:sp>
        <p:nvSpPr>
          <p:cNvPr id="3" name="Rectangle 2">
            <a:extLst>
              <a:ext uri="{FF2B5EF4-FFF2-40B4-BE49-F238E27FC236}">
                <a16:creationId xmlns:a16="http://schemas.microsoft.com/office/drawing/2014/main" id="{5BB5670D-44F6-47EE-926B-86CD43BEFA71}"/>
              </a:ext>
            </a:extLst>
          </p:cNvPr>
          <p:cNvSpPr/>
          <p:nvPr/>
        </p:nvSpPr>
        <p:spPr>
          <a:xfrm>
            <a:off x="482217" y="13575"/>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3988724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2"/>
          <p:cNvSpPr txBox="1">
            <a:spLocks/>
          </p:cNvSpPr>
          <p:nvPr/>
        </p:nvSpPr>
        <p:spPr>
          <a:xfrm>
            <a:off x="397625" y="672190"/>
            <a:ext cx="11489575" cy="3687694"/>
          </a:xfrm>
          <a:prstGeom prst="rect">
            <a:avLst/>
          </a:prstGeom>
        </p:spPr>
        <p:txBody>
          <a:bodyPr>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a:p>
            <a:pPr marL="0" indent="0">
              <a:buNone/>
            </a:pPr>
            <a:endParaRPr lang="en-US" sz="2400" dirty="0"/>
          </a:p>
        </p:txBody>
      </p:sp>
      <p:sp>
        <p:nvSpPr>
          <p:cNvPr id="13" name="Content Placeholder 2"/>
          <p:cNvSpPr txBox="1">
            <a:spLocks/>
          </p:cNvSpPr>
          <p:nvPr/>
        </p:nvSpPr>
        <p:spPr>
          <a:xfrm>
            <a:off x="1079500" y="1491271"/>
            <a:ext cx="10052006" cy="3687694"/>
          </a:xfrm>
          <a:prstGeom prst="rect">
            <a:avLst/>
          </a:prstGeom>
        </p:spPr>
        <p:txBody>
          <a:bodyPr>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en-US" sz="2400" dirty="0"/>
              <a:t>ICECON automation completed</a:t>
            </a:r>
          </a:p>
          <a:p>
            <a:pPr>
              <a:lnSpc>
                <a:spcPct val="120000"/>
              </a:lnSpc>
              <a:spcBef>
                <a:spcPts val="0"/>
              </a:spcBef>
              <a:spcAft>
                <a:spcPts val="600"/>
              </a:spcAft>
            </a:pPr>
            <a:r>
              <a:rPr lang="en-US" sz="2400" dirty="0"/>
              <a:t>Email distribution established</a:t>
            </a:r>
          </a:p>
          <a:p>
            <a:pPr>
              <a:lnSpc>
                <a:spcPct val="120000"/>
              </a:lnSpc>
              <a:spcBef>
                <a:spcPts val="0"/>
              </a:spcBef>
              <a:spcAft>
                <a:spcPts val="600"/>
              </a:spcAft>
            </a:pPr>
            <a:r>
              <a:rPr lang="en-US" sz="2400" dirty="0"/>
              <a:t>Currently conducting trial runs</a:t>
            </a:r>
          </a:p>
          <a:p>
            <a:pPr>
              <a:lnSpc>
                <a:spcPct val="120000"/>
              </a:lnSpc>
              <a:spcBef>
                <a:spcPts val="0"/>
              </a:spcBef>
              <a:spcAft>
                <a:spcPts val="600"/>
              </a:spcAft>
            </a:pPr>
            <a:r>
              <a:rPr lang="en-US" sz="2400" dirty="0"/>
              <a:t>User technical documentation drafted</a:t>
            </a:r>
          </a:p>
          <a:p>
            <a:pPr>
              <a:lnSpc>
                <a:spcPct val="120000"/>
              </a:lnSpc>
              <a:spcBef>
                <a:spcPts val="0"/>
              </a:spcBef>
              <a:spcAft>
                <a:spcPts val="600"/>
              </a:spcAft>
            </a:pPr>
            <a:r>
              <a:rPr lang="en-US" sz="2400" dirty="0"/>
              <a:t>Documentation webpage currently in development</a:t>
            </a:r>
          </a:p>
          <a:p>
            <a:endParaRPr lang="en-US" sz="2400" dirty="0"/>
          </a:p>
          <a:p>
            <a:endParaRPr lang="en-US" sz="2400" dirty="0"/>
          </a:p>
          <a:p>
            <a:endParaRPr lang="en-US" sz="2400" dirty="0"/>
          </a:p>
          <a:p>
            <a:endParaRPr lang="en-US" sz="2400" dirty="0"/>
          </a:p>
          <a:p>
            <a:endParaRPr lang="en-US" sz="2400" dirty="0"/>
          </a:p>
          <a:p>
            <a:endParaRPr lang="en-US" sz="2400" dirty="0"/>
          </a:p>
          <a:p>
            <a:endParaRPr lang="en-US" sz="2400" dirty="0"/>
          </a:p>
        </p:txBody>
      </p:sp>
      <p:sp>
        <p:nvSpPr>
          <p:cNvPr id="4" name="Title 1">
            <a:extLst>
              <a:ext uri="{FF2B5EF4-FFF2-40B4-BE49-F238E27FC236}">
                <a16:creationId xmlns:a16="http://schemas.microsoft.com/office/drawing/2014/main" id="{6D013508-0FF1-E047-AD2C-288B4E838B64}"/>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Project Status</a:t>
            </a:r>
          </a:p>
        </p:txBody>
      </p:sp>
      <p:sp>
        <p:nvSpPr>
          <p:cNvPr id="2" name="Rectangle 1">
            <a:extLst>
              <a:ext uri="{FF2B5EF4-FFF2-40B4-BE49-F238E27FC236}">
                <a16:creationId xmlns:a16="http://schemas.microsoft.com/office/drawing/2014/main" id="{9C9EF1CA-6D8A-45C7-A4D7-EBCE32FE4A77}"/>
              </a:ext>
            </a:extLst>
          </p:cNvPr>
          <p:cNvSpPr/>
          <p:nvPr/>
        </p:nvSpPr>
        <p:spPr>
          <a:xfrm>
            <a:off x="482217" y="3027"/>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734951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Content Placeholder 2"/>
          <p:cNvSpPr txBox="1">
            <a:spLocks/>
          </p:cNvSpPr>
          <p:nvPr/>
        </p:nvSpPr>
        <p:spPr>
          <a:xfrm>
            <a:off x="1045342" y="1444596"/>
            <a:ext cx="9940158" cy="3687694"/>
          </a:xfrm>
          <a:prstGeom prst="rect">
            <a:avLst/>
          </a:prstGeom>
        </p:spPr>
        <p:txBody>
          <a:bodyPr>
            <a:normAutofit lnSpcReduction="1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en-US" sz="2400" dirty="0"/>
              <a:t>Prior data collection was </a:t>
            </a:r>
            <a:r>
              <a:rPr lang="en-US" sz="2400" i="1" dirty="0"/>
              <a:t>ad hoc</a:t>
            </a:r>
            <a:r>
              <a:rPr lang="en-US" sz="2400" dirty="0"/>
              <a:t>, and ship’s weather observation data delivery to USGC was not straightforward;</a:t>
            </a:r>
          </a:p>
          <a:p>
            <a:pPr>
              <a:lnSpc>
                <a:spcPct val="120000"/>
              </a:lnSpc>
              <a:spcBef>
                <a:spcPts val="0"/>
              </a:spcBef>
              <a:spcAft>
                <a:spcPts val="600"/>
              </a:spcAft>
            </a:pPr>
            <a:r>
              <a:rPr lang="en-US" sz="2400" dirty="0"/>
              <a:t>Now, a sailor on a ship can simply open the App and make a data entry based on observation; </a:t>
            </a:r>
          </a:p>
          <a:p>
            <a:pPr>
              <a:lnSpc>
                <a:spcPct val="120000"/>
              </a:lnSpc>
              <a:spcBef>
                <a:spcPts val="0"/>
              </a:spcBef>
              <a:spcAft>
                <a:spcPts val="600"/>
              </a:spcAft>
            </a:pPr>
            <a:r>
              <a:rPr lang="en-US" sz="2400" dirty="0"/>
              <a:t>Upon connection to internet during or after sailing, all data entry recorded during the sailing are delivered to a specified computer server for data storage;</a:t>
            </a:r>
          </a:p>
          <a:p>
            <a:pPr>
              <a:lnSpc>
                <a:spcPct val="120000"/>
              </a:lnSpc>
              <a:spcBef>
                <a:spcPts val="0"/>
              </a:spcBef>
              <a:spcAft>
                <a:spcPts val="600"/>
              </a:spcAft>
            </a:pPr>
            <a:r>
              <a:rPr lang="en-US" sz="2400" dirty="0"/>
              <a:t>A previous beta-version sent to USCG D9 and in use.</a:t>
            </a:r>
          </a:p>
          <a:p>
            <a:endParaRPr lang="en-US" sz="2400" dirty="0"/>
          </a:p>
          <a:p>
            <a:endParaRPr lang="en-US" sz="2400" dirty="0"/>
          </a:p>
          <a:p>
            <a:endParaRPr lang="en-US" sz="2400" dirty="0"/>
          </a:p>
          <a:p>
            <a:endParaRPr lang="en-US" sz="2400" dirty="0"/>
          </a:p>
          <a:p>
            <a:endParaRPr lang="en-US" sz="2400" dirty="0"/>
          </a:p>
          <a:p>
            <a:endParaRPr lang="en-US" sz="2400" dirty="0"/>
          </a:p>
        </p:txBody>
      </p:sp>
      <p:sp>
        <p:nvSpPr>
          <p:cNvPr id="4" name="Title 1">
            <a:extLst>
              <a:ext uri="{FF2B5EF4-FFF2-40B4-BE49-F238E27FC236}">
                <a16:creationId xmlns:a16="http://schemas.microsoft.com/office/drawing/2014/main" id="{3DF9DFF8-D61E-2340-8F3A-7087479711F6}"/>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Mobile Data Collection App</a:t>
            </a:r>
          </a:p>
        </p:txBody>
      </p:sp>
      <p:sp>
        <p:nvSpPr>
          <p:cNvPr id="2" name="Rectangle 1">
            <a:extLst>
              <a:ext uri="{FF2B5EF4-FFF2-40B4-BE49-F238E27FC236}">
                <a16:creationId xmlns:a16="http://schemas.microsoft.com/office/drawing/2014/main" id="{2450112C-1D4B-4A75-933C-1AEEE150E55A}"/>
              </a:ext>
            </a:extLst>
          </p:cNvPr>
          <p:cNvSpPr/>
          <p:nvPr/>
        </p:nvSpPr>
        <p:spPr>
          <a:xfrm>
            <a:off x="428428"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1685075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fifi\Desktop\appscreenshots\Screen_Shot_2020-02-11_at_11.38.04_AM.png"/>
          <p:cNvPicPr>
            <a:picLocks noChangeAspect="1" noChangeArrowheads="1"/>
          </p:cNvPicPr>
          <p:nvPr/>
        </p:nvPicPr>
        <p:blipFill rotWithShape="1">
          <a:blip r:embed="rId3">
            <a:extLst>
              <a:ext uri="{28A0092B-C50C-407E-A947-70E740481C1C}">
                <a14:useLocalDpi xmlns:a14="http://schemas.microsoft.com/office/drawing/2010/main" val="0"/>
              </a:ext>
            </a:extLst>
          </a:blip>
          <a:srcRect l="4541" r="9926"/>
          <a:stretch/>
        </p:blipFill>
        <p:spPr bwMode="auto">
          <a:xfrm>
            <a:off x="1597111" y="1398587"/>
            <a:ext cx="2154095" cy="4572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3" descr="C:\Users\fifi\Desktop\appscreenshots\Screen_Shot_2020-02-11_at_11.39.06_AM.png"/>
          <p:cNvPicPr>
            <a:picLocks noChangeAspect="1" noChangeArrowheads="1"/>
          </p:cNvPicPr>
          <p:nvPr/>
        </p:nvPicPr>
        <p:blipFill rotWithShape="1">
          <a:blip r:embed="rId4">
            <a:extLst>
              <a:ext uri="{28A0092B-C50C-407E-A947-70E740481C1C}">
                <a14:useLocalDpi xmlns:a14="http://schemas.microsoft.com/office/drawing/2010/main" val="0"/>
              </a:ext>
            </a:extLst>
          </a:blip>
          <a:srcRect l="5886" r="10081"/>
          <a:stretch/>
        </p:blipFill>
        <p:spPr bwMode="auto">
          <a:xfrm>
            <a:off x="3823730" y="1397901"/>
            <a:ext cx="2120205" cy="457200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C:\Users\fifi\Desktop\appscreenshots\Screen_Shot_2020-02-11_at_11.38.14_AM.png"/>
          <p:cNvPicPr>
            <a:picLocks noChangeAspect="1" noChangeArrowheads="1"/>
          </p:cNvPicPr>
          <p:nvPr/>
        </p:nvPicPr>
        <p:blipFill rotWithShape="1">
          <a:blip r:embed="rId5">
            <a:extLst>
              <a:ext uri="{28A0092B-C50C-407E-A947-70E740481C1C}">
                <a14:useLocalDpi xmlns:a14="http://schemas.microsoft.com/office/drawing/2010/main" val="0"/>
              </a:ext>
            </a:extLst>
          </a:blip>
          <a:srcRect l="5783" r="17807"/>
          <a:stretch/>
        </p:blipFill>
        <p:spPr bwMode="auto">
          <a:xfrm>
            <a:off x="6024071" y="1385544"/>
            <a:ext cx="2150345" cy="4572000"/>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5" descr="C:\Users\fifi\Desktop\appscreenshots\Screen_Shot_2020-02-11_at_11.38.39_AM.png"/>
          <p:cNvPicPr>
            <a:picLocks noChangeAspect="1" noChangeArrowheads="1"/>
          </p:cNvPicPr>
          <p:nvPr/>
        </p:nvPicPr>
        <p:blipFill rotWithShape="1">
          <a:blip r:embed="rId6">
            <a:extLst>
              <a:ext uri="{28A0092B-C50C-407E-A947-70E740481C1C}">
                <a14:useLocalDpi xmlns:a14="http://schemas.microsoft.com/office/drawing/2010/main" val="0"/>
              </a:ext>
            </a:extLst>
          </a:blip>
          <a:srcRect l="5912" r="9996"/>
          <a:stretch/>
        </p:blipFill>
        <p:spPr bwMode="auto">
          <a:xfrm>
            <a:off x="8252254" y="1389062"/>
            <a:ext cx="2181733" cy="4572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605092" y="5923782"/>
            <a:ext cx="6096000" cy="646331"/>
          </a:xfrm>
          <a:prstGeom prst="rect">
            <a:avLst/>
          </a:prstGeom>
        </p:spPr>
        <p:txBody>
          <a:bodyPr>
            <a:spAutoFit/>
          </a:bodyPr>
          <a:lstStyle/>
          <a:p>
            <a:pPr algn="ctr"/>
            <a:r>
              <a:rPr lang="en-US" dirty="0"/>
              <a:t>Interface of an iOS App for facilitating the collection of additional ship-based ICECON observations</a:t>
            </a:r>
          </a:p>
        </p:txBody>
      </p:sp>
      <p:sp>
        <p:nvSpPr>
          <p:cNvPr id="10" name="Title 1">
            <a:extLst>
              <a:ext uri="{FF2B5EF4-FFF2-40B4-BE49-F238E27FC236}">
                <a16:creationId xmlns:a16="http://schemas.microsoft.com/office/drawing/2014/main" id="{86109130-19A5-3E42-B7B0-B662B129C2E5}"/>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Mobile Data Collection App</a:t>
            </a:r>
          </a:p>
        </p:txBody>
      </p:sp>
      <p:sp>
        <p:nvSpPr>
          <p:cNvPr id="2" name="Rectangle 1">
            <a:extLst>
              <a:ext uri="{FF2B5EF4-FFF2-40B4-BE49-F238E27FC236}">
                <a16:creationId xmlns:a16="http://schemas.microsoft.com/office/drawing/2014/main" id="{79F739F2-74E8-4B8D-8DE4-51CF5B5307D5}"/>
              </a:ext>
            </a:extLst>
          </p:cNvPr>
          <p:cNvSpPr/>
          <p:nvPr/>
        </p:nvSpPr>
        <p:spPr>
          <a:xfrm>
            <a:off x="446358"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2538118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C:\Users\fifi\Desktop\appscreenshots\USCGAndroidApp\2020-02-09 00.06.18.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4907"/>
          <a:stretch/>
        </p:blipFill>
        <p:spPr bwMode="auto">
          <a:xfrm>
            <a:off x="1097362" y="1364482"/>
            <a:ext cx="2277450" cy="457200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p:cNvSpPr/>
          <p:nvPr/>
        </p:nvSpPr>
        <p:spPr>
          <a:xfrm>
            <a:off x="3605092" y="5923782"/>
            <a:ext cx="6096000" cy="646331"/>
          </a:xfrm>
          <a:prstGeom prst="rect">
            <a:avLst/>
          </a:prstGeom>
        </p:spPr>
        <p:txBody>
          <a:bodyPr>
            <a:spAutoFit/>
          </a:bodyPr>
          <a:lstStyle/>
          <a:p>
            <a:pPr algn="ctr"/>
            <a:r>
              <a:rPr lang="en-US" dirty="0"/>
              <a:t>Interface of an Android App for facilitating the collection of additional ship-based ICECON observations</a:t>
            </a:r>
          </a:p>
        </p:txBody>
      </p:sp>
      <p:pic>
        <p:nvPicPr>
          <p:cNvPr id="11" name="Picture 4" descr="C:\Users\fifi\Desktop\appscreenshots\USCGAndroidApp\2020-02-09 00.08.19.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4907"/>
          <a:stretch/>
        </p:blipFill>
        <p:spPr bwMode="auto">
          <a:xfrm>
            <a:off x="3430107" y="1364482"/>
            <a:ext cx="227745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5" descr="C:\Users\fifi\Desktop\appscreenshots\USCGAndroidApp\2020-02-09 00.08.39.jpg"/>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t="4907"/>
          <a:stretch/>
        </p:blipFill>
        <p:spPr bwMode="auto">
          <a:xfrm>
            <a:off x="5726607" y="1364482"/>
            <a:ext cx="2277450" cy="457200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C:\Users\fifi\Desktop\appscreenshots\USCGAndroidApp\2020-02-09 00.08.51.jpg"/>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t="4907"/>
          <a:stretch/>
        </p:blipFill>
        <p:spPr bwMode="auto">
          <a:xfrm>
            <a:off x="8042157" y="1364482"/>
            <a:ext cx="2277450" cy="4572000"/>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
            <a:extLst>
              <a:ext uri="{FF2B5EF4-FFF2-40B4-BE49-F238E27FC236}">
                <a16:creationId xmlns:a16="http://schemas.microsoft.com/office/drawing/2014/main" id="{E15173A4-2EF1-B44C-B2B7-0B840F5749FD}"/>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Mobile Data Collection App</a:t>
            </a:r>
          </a:p>
        </p:txBody>
      </p:sp>
      <p:sp>
        <p:nvSpPr>
          <p:cNvPr id="2" name="Rectangle 1">
            <a:extLst>
              <a:ext uri="{FF2B5EF4-FFF2-40B4-BE49-F238E27FC236}">
                <a16:creationId xmlns:a16="http://schemas.microsoft.com/office/drawing/2014/main" id="{F07F2A5A-E272-4A87-A617-6BD0A0D8928D}"/>
              </a:ext>
            </a:extLst>
          </p:cNvPr>
          <p:cNvSpPr/>
          <p:nvPr/>
        </p:nvSpPr>
        <p:spPr>
          <a:xfrm>
            <a:off x="314909"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5952864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1056168" y="1491271"/>
            <a:ext cx="10782300" cy="3733118"/>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Bef>
                <a:spcPts val="600"/>
              </a:spcBef>
              <a:spcAft>
                <a:spcPts val="1200"/>
              </a:spcAft>
            </a:pPr>
            <a:r>
              <a:rPr lang="en-US" sz="2400" dirty="0">
                <a:solidFill>
                  <a:srgbClr val="F8F8F8"/>
                </a:solidFill>
              </a:rPr>
              <a:t>Leveraging team and research skills which developed Great Lakes ICECON, project ARCTICE will develop a high-resolution ice condition index for U.S. Arctic Maritime Exclusive Economic Zone (EEZ), including Bering, Chukchi and Beaufort Sea regions </a:t>
            </a:r>
          </a:p>
          <a:p>
            <a:pPr>
              <a:lnSpc>
                <a:spcPct val="110000"/>
              </a:lnSpc>
              <a:spcBef>
                <a:spcPts val="600"/>
              </a:spcBef>
              <a:spcAft>
                <a:spcPts val="1200"/>
              </a:spcAft>
            </a:pPr>
            <a:r>
              <a:rPr lang="en-US" sz="2400" dirty="0">
                <a:solidFill>
                  <a:srgbClr val="F8F8F8"/>
                </a:solidFill>
              </a:rPr>
              <a:t>ARCTICE produces an easy-to-understand numeral to communicate ice conditions that are relevant to the capabilities of an individual vessel. This index will be available for current and future ice conditions, providing forecasts up to 1 month in advance</a:t>
            </a:r>
          </a:p>
          <a:p>
            <a:pPr>
              <a:lnSpc>
                <a:spcPct val="110000"/>
              </a:lnSpc>
              <a:spcBef>
                <a:spcPts val="600"/>
              </a:spcBef>
              <a:spcAft>
                <a:spcPts val="1200"/>
              </a:spcAft>
            </a:pPr>
            <a:r>
              <a:rPr lang="en-US" sz="2400" dirty="0">
                <a:solidFill>
                  <a:srgbClr val="F8F8F8"/>
                </a:solidFill>
              </a:rPr>
              <a:t>ARCTICE supports vessel captains and officers in route planning and determining associated risk for traveling through a region of Arctic water</a:t>
            </a:r>
          </a:p>
          <a:p>
            <a:endParaRPr lang="en-US" dirty="0">
              <a:solidFill>
                <a:srgbClr val="F8F8F8"/>
              </a:solidFill>
            </a:endParaRPr>
          </a:p>
          <a:p>
            <a:endParaRPr lang="en-US" dirty="0"/>
          </a:p>
          <a:p>
            <a:pPr marL="0" indent="0">
              <a:buFont typeface="Arial" panose="020B0604020202020204" pitchFamily="34" charset="0"/>
              <a:buNone/>
            </a:pPr>
            <a:endParaRPr lang="en-US" dirty="0"/>
          </a:p>
          <a:p>
            <a:endParaRPr lang="en-US" dirty="0"/>
          </a:p>
        </p:txBody>
      </p:sp>
      <p:sp>
        <p:nvSpPr>
          <p:cNvPr id="6" name="Title 1">
            <a:extLst>
              <a:ext uri="{FF2B5EF4-FFF2-40B4-BE49-F238E27FC236}">
                <a16:creationId xmlns:a16="http://schemas.microsoft.com/office/drawing/2014/main" id="{9B7C1599-DC15-2649-B2EE-8DAA3FCEB170}"/>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a:t>Arctic Ice Conditions Index (ARCTICE)  </a:t>
            </a:r>
            <a:br>
              <a:rPr lang="en-US" sz="3600"/>
            </a:br>
            <a:r>
              <a:rPr lang="en-US" sz="2800">
                <a:solidFill>
                  <a:srgbClr val="EEE9AA"/>
                </a:solidFill>
              </a:rPr>
              <a:t>Description and Baseline</a:t>
            </a:r>
            <a:endParaRPr lang="en-US" sz="2800" dirty="0">
              <a:solidFill>
                <a:srgbClr val="EEE9AA"/>
              </a:solidFill>
            </a:endParaRPr>
          </a:p>
        </p:txBody>
      </p:sp>
      <p:sp>
        <p:nvSpPr>
          <p:cNvPr id="2" name="Rectangle 1">
            <a:extLst>
              <a:ext uri="{FF2B5EF4-FFF2-40B4-BE49-F238E27FC236}">
                <a16:creationId xmlns:a16="http://schemas.microsoft.com/office/drawing/2014/main" id="{A490F1C3-07AE-472F-9044-26A617132D92}"/>
              </a:ext>
            </a:extLst>
          </p:cNvPr>
          <p:cNvSpPr/>
          <p:nvPr/>
        </p:nvSpPr>
        <p:spPr>
          <a:xfrm>
            <a:off x="314909"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6532824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548114" y="441859"/>
            <a:ext cx="9940158" cy="1049412"/>
          </a:xfrm>
        </p:spPr>
        <p:txBody>
          <a:bodyPr>
            <a:normAutofit/>
          </a:bodyPr>
          <a:lstStyle/>
          <a:p>
            <a:r>
              <a:rPr lang="en-US" sz="3600" dirty="0"/>
              <a:t>Arctic Ice Conditions Index (ARCTICE)  </a:t>
            </a:r>
            <a:br>
              <a:rPr lang="en-US" sz="3600" dirty="0"/>
            </a:br>
            <a:r>
              <a:rPr lang="en-US" sz="2800" dirty="0">
                <a:solidFill>
                  <a:srgbClr val="EEE9AA"/>
                </a:solidFill>
              </a:rPr>
              <a:t>Description and Baseline</a:t>
            </a:r>
          </a:p>
        </p:txBody>
      </p:sp>
      <p:sp>
        <p:nvSpPr>
          <p:cNvPr id="3" name="Content Placeholder 2"/>
          <p:cNvSpPr>
            <a:spLocks noGrp="1"/>
          </p:cNvSpPr>
          <p:nvPr>
            <p:ph idx="4294967295"/>
          </p:nvPr>
        </p:nvSpPr>
        <p:spPr>
          <a:xfrm>
            <a:off x="1061672" y="1465871"/>
            <a:ext cx="10930758" cy="4109428"/>
          </a:xfrm>
        </p:spPr>
        <p:txBody>
          <a:bodyPr>
            <a:noAutofit/>
          </a:bodyPr>
          <a:lstStyle/>
          <a:p>
            <a:pPr>
              <a:lnSpc>
                <a:spcPct val="110000"/>
              </a:lnSpc>
              <a:spcBef>
                <a:spcPts val="600"/>
              </a:spcBef>
              <a:spcAft>
                <a:spcPts val="1200"/>
              </a:spcAft>
            </a:pPr>
            <a:r>
              <a:rPr lang="en-US" sz="2200" dirty="0"/>
              <a:t>Historically many Arctic nations use their own methods for communicating ice conditions. Following the addition of the “POLARIS amendment” to the International Maritime Organization (IMO) Polar Code, communication tools on ice conditions started to migrate to a uniform methodology. </a:t>
            </a:r>
          </a:p>
          <a:p>
            <a:pPr>
              <a:lnSpc>
                <a:spcPct val="110000"/>
              </a:lnSpc>
              <a:spcBef>
                <a:spcPts val="600"/>
              </a:spcBef>
              <a:spcAft>
                <a:spcPts val="1200"/>
              </a:spcAft>
            </a:pPr>
            <a:r>
              <a:rPr lang="en-US" sz="2200" dirty="0"/>
              <a:t>The POLARIS amendment to the IMO Polar Code is based on vetted ice condition processes from the Canadian AIRSS system, the Russian Ice Certificate concept, and additional inputs from other coastal administrators. </a:t>
            </a:r>
          </a:p>
          <a:p>
            <a:pPr>
              <a:lnSpc>
                <a:spcPct val="110000"/>
              </a:lnSpc>
              <a:spcBef>
                <a:spcPts val="600"/>
              </a:spcBef>
              <a:spcAft>
                <a:spcPts val="1200"/>
              </a:spcAft>
            </a:pPr>
            <a:r>
              <a:rPr lang="en-US" sz="2200" dirty="0"/>
              <a:t>While the IMO has no existing or planned international enforcement privileges, the IMO Polar Code is seen as a “best practices” guide, many nations require that vessels comply with the Polar Code.</a:t>
            </a:r>
          </a:p>
        </p:txBody>
      </p:sp>
      <p:sp>
        <p:nvSpPr>
          <p:cNvPr id="4" name="Rectangle 3">
            <a:extLst>
              <a:ext uri="{FF2B5EF4-FFF2-40B4-BE49-F238E27FC236}">
                <a16:creationId xmlns:a16="http://schemas.microsoft.com/office/drawing/2014/main" id="{439CF30A-6272-4431-8EE7-F6825C1EA4C0}"/>
              </a:ext>
            </a:extLst>
          </p:cNvPr>
          <p:cNvSpPr/>
          <p:nvPr/>
        </p:nvSpPr>
        <p:spPr>
          <a:xfrm>
            <a:off x="222240"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420287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79500" y="1617500"/>
            <a:ext cx="10839598" cy="484214"/>
          </a:xfrm>
        </p:spPr>
        <p:txBody>
          <a:bodyPr>
            <a:noAutofit/>
          </a:bodyPr>
          <a:lstStyle/>
          <a:p>
            <a:pPr marL="0" indent="0">
              <a:buNone/>
            </a:pPr>
            <a:r>
              <a:rPr lang="en-US" sz="2600" dirty="0">
                <a:solidFill>
                  <a:srgbClr val="F8F8F8"/>
                </a:solidFill>
              </a:rPr>
              <a:t>Retreating sea ice has increased Arctic shipping and transportation viability</a:t>
            </a:r>
            <a:endParaRPr lang="en-US" sz="2600" dirty="0"/>
          </a:p>
        </p:txBody>
      </p:sp>
      <p:grpSp>
        <p:nvGrpSpPr>
          <p:cNvPr id="10" name="Group 9">
            <a:extLst>
              <a:ext uri="{FF2B5EF4-FFF2-40B4-BE49-F238E27FC236}">
                <a16:creationId xmlns:a16="http://schemas.microsoft.com/office/drawing/2014/main" id="{4898D392-65AB-1E4B-A949-C0131198C770}"/>
              </a:ext>
            </a:extLst>
          </p:cNvPr>
          <p:cNvGrpSpPr/>
          <p:nvPr/>
        </p:nvGrpSpPr>
        <p:grpSpPr>
          <a:xfrm>
            <a:off x="7632700" y="2157413"/>
            <a:ext cx="4458474" cy="3975318"/>
            <a:chOff x="7480300" y="2132013"/>
            <a:chExt cx="4458474" cy="3975318"/>
          </a:xfrm>
        </p:grpSpPr>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80300" y="2132013"/>
              <a:ext cx="4458474" cy="32918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extBox 3"/>
            <p:cNvSpPr txBox="1"/>
            <p:nvPr/>
          </p:nvSpPr>
          <p:spPr>
            <a:xfrm>
              <a:off x="7766437" y="5461000"/>
              <a:ext cx="3886200" cy="646331"/>
            </a:xfrm>
            <a:prstGeom prst="rect">
              <a:avLst/>
            </a:prstGeom>
            <a:noFill/>
          </p:spPr>
          <p:txBody>
            <a:bodyPr wrap="square" rtlCol="0">
              <a:spAutoFit/>
            </a:bodyPr>
            <a:lstStyle/>
            <a:p>
              <a:pPr algn="ctr"/>
              <a:r>
                <a:rPr lang="en-US" dirty="0"/>
                <a:t>From U.S. Committee on the Marine Transportation System</a:t>
              </a:r>
            </a:p>
          </p:txBody>
        </p:sp>
      </p:grpSp>
      <p:grpSp>
        <p:nvGrpSpPr>
          <p:cNvPr id="6" name="Group 5">
            <a:extLst>
              <a:ext uri="{FF2B5EF4-FFF2-40B4-BE49-F238E27FC236}">
                <a16:creationId xmlns:a16="http://schemas.microsoft.com/office/drawing/2014/main" id="{7877BED0-2702-3848-A437-E6771B7910CD}"/>
              </a:ext>
            </a:extLst>
          </p:cNvPr>
          <p:cNvGrpSpPr/>
          <p:nvPr/>
        </p:nvGrpSpPr>
        <p:grpSpPr>
          <a:xfrm>
            <a:off x="2477810" y="2165125"/>
            <a:ext cx="4949658" cy="3631740"/>
            <a:chOff x="2325410" y="2161445"/>
            <a:chExt cx="4949658" cy="3631740"/>
          </a:xfrm>
        </p:grpSpPr>
        <p:pic>
          <p:nvPicPr>
            <p:cNvPr id="7" name="Picture 6">
              <a:extLst>
                <a:ext uri="{FF2B5EF4-FFF2-40B4-BE49-F238E27FC236}">
                  <a16:creationId xmlns:a16="http://schemas.microsoft.com/office/drawing/2014/main" id="{FB30D6D9-B435-B646-ABF2-A889849179DB}"/>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325410" y="2161445"/>
              <a:ext cx="4949658" cy="3291840"/>
            </a:xfrm>
            <a:prstGeom prst="rect">
              <a:avLst/>
            </a:prstGeom>
          </p:spPr>
        </p:pic>
        <p:sp>
          <p:nvSpPr>
            <p:cNvPr id="8" name="TextBox 7"/>
            <p:cNvSpPr txBox="1"/>
            <p:nvPr/>
          </p:nvSpPr>
          <p:spPr>
            <a:xfrm>
              <a:off x="2356717" y="5423853"/>
              <a:ext cx="4887045" cy="369332"/>
            </a:xfrm>
            <a:prstGeom prst="rect">
              <a:avLst/>
            </a:prstGeom>
            <a:noFill/>
          </p:spPr>
          <p:txBody>
            <a:bodyPr wrap="square" rtlCol="0">
              <a:spAutoFit/>
            </a:bodyPr>
            <a:lstStyle/>
            <a:p>
              <a:pPr algn="ctr"/>
              <a:r>
                <a:rPr lang="en-US" dirty="0"/>
                <a:t>Polar shipping routes</a:t>
              </a:r>
            </a:p>
          </p:txBody>
        </p:sp>
      </p:grpSp>
      <p:sp>
        <p:nvSpPr>
          <p:cNvPr id="9" name="Title 1">
            <a:extLst>
              <a:ext uri="{FF2B5EF4-FFF2-40B4-BE49-F238E27FC236}">
                <a16:creationId xmlns:a16="http://schemas.microsoft.com/office/drawing/2014/main" id="{8DF46F8B-74F6-FC43-A14C-51656F050208}"/>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Relevance to DHS and USCG</a:t>
            </a:r>
          </a:p>
        </p:txBody>
      </p:sp>
      <p:sp>
        <p:nvSpPr>
          <p:cNvPr id="2" name="Rectangle 1">
            <a:extLst>
              <a:ext uri="{FF2B5EF4-FFF2-40B4-BE49-F238E27FC236}">
                <a16:creationId xmlns:a16="http://schemas.microsoft.com/office/drawing/2014/main" id="{C37EA228-21CB-45C4-875D-FA329904BE35}"/>
              </a:ext>
            </a:extLst>
          </p:cNvPr>
          <p:cNvSpPr/>
          <p:nvPr/>
        </p:nvSpPr>
        <p:spPr>
          <a:xfrm>
            <a:off x="464287" y="-20077"/>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7334671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66800" y="1491271"/>
            <a:ext cx="6278563" cy="3715729"/>
          </a:xfrm>
        </p:spPr>
        <p:txBody>
          <a:bodyPr>
            <a:normAutofit/>
          </a:bodyPr>
          <a:lstStyle/>
          <a:p>
            <a:pPr indent="0">
              <a:lnSpc>
                <a:spcPct val="110000"/>
              </a:lnSpc>
              <a:spcBef>
                <a:spcPts val="600"/>
              </a:spcBef>
              <a:spcAft>
                <a:spcPts val="1200"/>
              </a:spcAft>
              <a:buNone/>
            </a:pPr>
            <a:r>
              <a:rPr lang="en-US" sz="2600" dirty="0">
                <a:solidFill>
                  <a:srgbClr val="F8F8F8"/>
                </a:solidFill>
              </a:rPr>
              <a:t>Vessel traffic in the Arctic regions of Bering, Chukchi and Beaufort Seas is increasing due to:</a:t>
            </a:r>
          </a:p>
          <a:p>
            <a:pPr marL="685800" lvl="2">
              <a:lnSpc>
                <a:spcPct val="110000"/>
              </a:lnSpc>
              <a:spcBef>
                <a:spcPts val="600"/>
              </a:spcBef>
              <a:spcAft>
                <a:spcPts val="1200"/>
              </a:spcAft>
            </a:pPr>
            <a:r>
              <a:rPr lang="en-US" sz="2400" dirty="0">
                <a:solidFill>
                  <a:srgbClr val="F8F8F8"/>
                </a:solidFill>
              </a:rPr>
              <a:t>Transportation</a:t>
            </a:r>
          </a:p>
          <a:p>
            <a:pPr marL="685800" lvl="2">
              <a:lnSpc>
                <a:spcPct val="110000"/>
              </a:lnSpc>
              <a:spcBef>
                <a:spcPts val="600"/>
              </a:spcBef>
              <a:spcAft>
                <a:spcPts val="1200"/>
              </a:spcAft>
            </a:pPr>
            <a:r>
              <a:rPr lang="en-US" sz="2400" dirty="0">
                <a:solidFill>
                  <a:srgbClr val="F8F8F8"/>
                </a:solidFill>
              </a:rPr>
              <a:t>Tourism</a:t>
            </a:r>
          </a:p>
          <a:p>
            <a:pPr marL="685800" lvl="2">
              <a:lnSpc>
                <a:spcPct val="110000"/>
              </a:lnSpc>
              <a:spcBef>
                <a:spcPts val="600"/>
              </a:spcBef>
              <a:spcAft>
                <a:spcPts val="1200"/>
              </a:spcAft>
            </a:pPr>
            <a:r>
              <a:rPr lang="en-US" sz="2400" dirty="0">
                <a:solidFill>
                  <a:srgbClr val="F8F8F8"/>
                </a:solidFill>
              </a:rPr>
              <a:t>Resource development</a:t>
            </a:r>
          </a:p>
        </p:txBody>
      </p:sp>
      <p:sp>
        <p:nvSpPr>
          <p:cNvPr id="5" name="Title 1">
            <a:extLst>
              <a:ext uri="{FF2B5EF4-FFF2-40B4-BE49-F238E27FC236}">
                <a16:creationId xmlns:a16="http://schemas.microsoft.com/office/drawing/2014/main" id="{D413A6F2-62E7-804F-A544-B4B96348842B}"/>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Relevance to DHS and USCG</a:t>
            </a:r>
          </a:p>
        </p:txBody>
      </p:sp>
      <p:sp>
        <p:nvSpPr>
          <p:cNvPr id="2" name="Rectangle 1">
            <a:extLst>
              <a:ext uri="{FF2B5EF4-FFF2-40B4-BE49-F238E27FC236}">
                <a16:creationId xmlns:a16="http://schemas.microsoft.com/office/drawing/2014/main" id="{42A5505A-A2A3-48B0-AB2B-6E18A2AF5EDD}"/>
              </a:ext>
            </a:extLst>
          </p:cNvPr>
          <p:cNvSpPr/>
          <p:nvPr/>
        </p:nvSpPr>
        <p:spPr>
          <a:xfrm>
            <a:off x="455323"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pic>
        <p:nvPicPr>
          <p:cNvPr id="7" name="Picture 6">
            <a:extLst>
              <a:ext uri="{FF2B5EF4-FFF2-40B4-BE49-F238E27FC236}">
                <a16:creationId xmlns:a16="http://schemas.microsoft.com/office/drawing/2014/main" id="{B39CDD7A-286E-4B43-923B-4F21D599C17B}"/>
              </a:ext>
            </a:extLst>
          </p:cNvPr>
          <p:cNvPicPr>
            <a:picLocks noChangeAspect="1"/>
          </p:cNvPicPr>
          <p:nvPr/>
        </p:nvPicPr>
        <p:blipFill>
          <a:blip r:embed="rId3"/>
          <a:stretch>
            <a:fillRect/>
          </a:stretch>
        </p:blipFill>
        <p:spPr>
          <a:xfrm>
            <a:off x="7620370" y="1295399"/>
            <a:ext cx="3504830" cy="4543425"/>
          </a:xfrm>
          <a:prstGeom prst="rect">
            <a:avLst/>
          </a:prstGeom>
        </p:spPr>
      </p:pic>
    </p:spTree>
    <p:extLst>
      <p:ext uri="{BB962C8B-B14F-4D97-AF65-F5344CB8AC3E}">
        <p14:creationId xmlns:p14="http://schemas.microsoft.com/office/powerpoint/2010/main" val="34118807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1991" y="1491271"/>
            <a:ext cx="6303372" cy="4112087"/>
          </a:xfrm>
        </p:spPr>
        <p:txBody>
          <a:bodyPr>
            <a:normAutofit fontScale="92500"/>
          </a:bodyPr>
          <a:lstStyle/>
          <a:p>
            <a:pPr>
              <a:lnSpc>
                <a:spcPct val="110000"/>
              </a:lnSpc>
              <a:spcBef>
                <a:spcPts val="600"/>
              </a:spcBef>
              <a:spcAft>
                <a:spcPts val="1200"/>
              </a:spcAft>
            </a:pPr>
            <a:r>
              <a:rPr lang="en-US" dirty="0">
                <a:solidFill>
                  <a:srgbClr val="F8F8F8"/>
                </a:solidFill>
              </a:rPr>
              <a:t>There is no current publication of the severity of ice conditions and associated risk related to specific vessel classes</a:t>
            </a:r>
          </a:p>
          <a:p>
            <a:pPr>
              <a:lnSpc>
                <a:spcPct val="110000"/>
              </a:lnSpc>
              <a:spcBef>
                <a:spcPts val="600"/>
              </a:spcBef>
              <a:spcAft>
                <a:spcPts val="1200"/>
              </a:spcAft>
            </a:pPr>
            <a:r>
              <a:rPr lang="en-US" dirty="0">
                <a:solidFill>
                  <a:srgbClr val="F8F8F8"/>
                </a:solidFill>
              </a:rPr>
              <a:t>In order to ensure the safety and security of the vessels, personnel, and the environment, it is important to develop a high resolution ARCTICE to support Arctic mariner decision making</a:t>
            </a:r>
          </a:p>
          <a:p>
            <a:endParaRPr lang="en-US" dirty="0"/>
          </a:p>
          <a:p>
            <a:pPr marL="0" indent="0">
              <a:buNone/>
            </a:pPr>
            <a:endParaRPr lang="en-US" dirty="0"/>
          </a:p>
          <a:p>
            <a:endParaRPr lang="en-US" dirty="0"/>
          </a:p>
        </p:txBody>
      </p:sp>
      <p:sp>
        <p:nvSpPr>
          <p:cNvPr id="7" name="Rectangle 6"/>
          <p:cNvSpPr/>
          <p:nvPr/>
        </p:nvSpPr>
        <p:spPr>
          <a:xfrm>
            <a:off x="7495320" y="4869934"/>
            <a:ext cx="4268055" cy="646331"/>
          </a:xfrm>
          <a:prstGeom prst="rect">
            <a:avLst/>
          </a:prstGeom>
        </p:spPr>
        <p:txBody>
          <a:bodyPr wrap="square">
            <a:spAutoFit/>
          </a:bodyPr>
          <a:lstStyle/>
          <a:p>
            <a:pPr algn="ctr"/>
            <a:r>
              <a:rPr lang="en-US" dirty="0"/>
              <a:t>A small tanker Renda stuck in sea ice near Nome Alaska in 2014</a:t>
            </a:r>
          </a:p>
        </p:txBody>
      </p:sp>
      <p:pic>
        <p:nvPicPr>
          <p:cNvPr id="3082" name="Picture 10" descr="Boa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92975" y="1895475"/>
            <a:ext cx="4572000" cy="2862909"/>
          </a:xfrm>
          <a:prstGeom prst="rect">
            <a:avLst/>
          </a:prstGeom>
          <a:noFill/>
          <a:extLst>
            <a:ext uri="{909E8E84-426E-40DD-AFC4-6F175D3DCCD1}">
              <a14:hiddenFill xmlns:a14="http://schemas.microsoft.com/office/drawing/2010/main">
                <a:solidFill>
                  <a:srgbClr val="FFFFFF"/>
                </a:solidFill>
              </a14:hiddenFill>
            </a:ext>
          </a:extLst>
        </p:spPr>
      </p:pic>
      <p:sp>
        <p:nvSpPr>
          <p:cNvPr id="6" name="Title 1">
            <a:extLst>
              <a:ext uri="{FF2B5EF4-FFF2-40B4-BE49-F238E27FC236}">
                <a16:creationId xmlns:a16="http://schemas.microsoft.com/office/drawing/2014/main" id="{C4B9B1E7-DD6B-6B4C-BB73-6DDFC30B0581}"/>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Relevance to DHS and USCG</a:t>
            </a:r>
          </a:p>
        </p:txBody>
      </p:sp>
      <p:sp>
        <p:nvSpPr>
          <p:cNvPr id="2" name="Rectangle 1">
            <a:extLst>
              <a:ext uri="{FF2B5EF4-FFF2-40B4-BE49-F238E27FC236}">
                <a16:creationId xmlns:a16="http://schemas.microsoft.com/office/drawing/2014/main" id="{2944C1D7-13B7-4DE5-B79F-D56A8B8195D3}"/>
              </a:ext>
            </a:extLst>
          </p:cNvPr>
          <p:cNvSpPr/>
          <p:nvPr/>
        </p:nvSpPr>
        <p:spPr>
          <a:xfrm>
            <a:off x="548114" y="37655"/>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61861810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3" y="1491271"/>
            <a:ext cx="11015330" cy="3986816"/>
          </a:xfrm>
        </p:spPr>
        <p:txBody>
          <a:bodyPr>
            <a:normAutofit/>
          </a:bodyPr>
          <a:lstStyle/>
          <a:p>
            <a:pPr indent="-457200">
              <a:lnSpc>
                <a:spcPct val="120000"/>
              </a:lnSpc>
              <a:spcBef>
                <a:spcPts val="600"/>
              </a:spcBef>
              <a:spcAft>
                <a:spcPts val="1200"/>
              </a:spcAft>
              <a:buAutoNum type="arabicPeriod"/>
            </a:pPr>
            <a:r>
              <a:rPr lang="en-US" sz="2400" dirty="0"/>
              <a:t>ARCTICE vessel classification system for U.S. Arctic waters</a:t>
            </a:r>
          </a:p>
          <a:p>
            <a:pPr marL="454025" indent="-454025">
              <a:lnSpc>
                <a:spcPct val="120000"/>
              </a:lnSpc>
              <a:spcBef>
                <a:spcPts val="600"/>
              </a:spcBef>
              <a:spcAft>
                <a:spcPts val="1200"/>
              </a:spcAft>
              <a:buAutoNum type="arabicPeriod"/>
            </a:pPr>
            <a:r>
              <a:rPr lang="en-US" sz="2400" dirty="0"/>
              <a:t>Selection of the ice forecast models and environmental factors to use for ice conditions index for Arctic regions</a:t>
            </a:r>
          </a:p>
          <a:p>
            <a:pPr indent="-457200">
              <a:lnSpc>
                <a:spcPct val="120000"/>
              </a:lnSpc>
              <a:spcBef>
                <a:spcPts val="600"/>
              </a:spcBef>
              <a:spcAft>
                <a:spcPts val="1200"/>
              </a:spcAft>
              <a:buAutoNum type="arabicPeriod"/>
            </a:pPr>
            <a:r>
              <a:rPr lang="en-US" sz="2400" dirty="0"/>
              <a:t>Develop a forecasted, numeric Arctic ice condition index for Arctic waters</a:t>
            </a:r>
          </a:p>
          <a:p>
            <a:pPr indent="-457200">
              <a:lnSpc>
                <a:spcPct val="120000"/>
              </a:lnSpc>
              <a:spcBef>
                <a:spcPts val="600"/>
              </a:spcBef>
              <a:spcAft>
                <a:spcPts val="1200"/>
              </a:spcAft>
              <a:buAutoNum type="arabicPeriod"/>
            </a:pPr>
            <a:r>
              <a:rPr lang="en-US" sz="2400" dirty="0"/>
              <a:t>Visualization tool as an aid to vessel mariner planning and underway activities</a:t>
            </a:r>
          </a:p>
          <a:p>
            <a:pPr indent="-457200">
              <a:lnSpc>
                <a:spcPct val="120000"/>
              </a:lnSpc>
              <a:spcBef>
                <a:spcPts val="600"/>
              </a:spcBef>
              <a:spcAft>
                <a:spcPts val="1200"/>
              </a:spcAft>
              <a:buAutoNum type="arabicPeriod"/>
            </a:pPr>
            <a:r>
              <a:rPr lang="en-US" sz="2400" dirty="0"/>
              <a:t>Investigate suitable access for users</a:t>
            </a:r>
          </a:p>
        </p:txBody>
      </p:sp>
      <p:sp>
        <p:nvSpPr>
          <p:cNvPr id="4" name="Title 1">
            <a:extLst>
              <a:ext uri="{FF2B5EF4-FFF2-40B4-BE49-F238E27FC236}">
                <a16:creationId xmlns:a16="http://schemas.microsoft.com/office/drawing/2014/main" id="{92CAEA49-8031-424F-8C09-BCD0F4A2C000}"/>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Research Tasks for Year 6</a:t>
            </a:r>
          </a:p>
        </p:txBody>
      </p:sp>
      <p:sp>
        <p:nvSpPr>
          <p:cNvPr id="2" name="Rectangle 1">
            <a:extLst>
              <a:ext uri="{FF2B5EF4-FFF2-40B4-BE49-F238E27FC236}">
                <a16:creationId xmlns:a16="http://schemas.microsoft.com/office/drawing/2014/main" id="{03C02E13-7694-4F36-90AD-70DC5629370E}"/>
              </a:ext>
            </a:extLst>
          </p:cNvPr>
          <p:cNvSpPr/>
          <p:nvPr/>
        </p:nvSpPr>
        <p:spPr>
          <a:xfrm>
            <a:off x="713058"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40310639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1991" y="1491271"/>
            <a:ext cx="5592725" cy="4005762"/>
          </a:xfrm>
        </p:spPr>
        <p:txBody>
          <a:bodyPr>
            <a:normAutofit fontScale="92500" lnSpcReduction="10000"/>
          </a:bodyPr>
          <a:lstStyle/>
          <a:p>
            <a:pPr>
              <a:lnSpc>
                <a:spcPct val="120000"/>
              </a:lnSpc>
              <a:spcBef>
                <a:spcPts val="0"/>
              </a:spcBef>
              <a:spcAft>
                <a:spcPts val="600"/>
              </a:spcAft>
            </a:pPr>
            <a:r>
              <a:rPr lang="en-US" sz="2400" u="sng" dirty="0"/>
              <a:t>Polar Code </a:t>
            </a:r>
          </a:p>
          <a:p>
            <a:pPr lvl="1">
              <a:lnSpc>
                <a:spcPct val="120000"/>
              </a:lnSpc>
              <a:spcBef>
                <a:spcPts val="0"/>
              </a:spcBef>
              <a:spcAft>
                <a:spcPts val="600"/>
              </a:spcAft>
            </a:pPr>
            <a:r>
              <a:rPr lang="en-US" dirty="0"/>
              <a:t>Uses International Association of Classification Societies (IACS) vessel classification</a:t>
            </a:r>
          </a:p>
          <a:p>
            <a:pPr lvl="1">
              <a:lnSpc>
                <a:spcPct val="120000"/>
              </a:lnSpc>
              <a:spcBef>
                <a:spcPts val="0"/>
              </a:spcBef>
              <a:spcAft>
                <a:spcPts val="600"/>
              </a:spcAft>
            </a:pPr>
            <a:r>
              <a:rPr lang="en-US" dirty="0"/>
              <a:t>Polar Class: PC 1 to PC 7</a:t>
            </a:r>
          </a:p>
          <a:p>
            <a:pPr lvl="1">
              <a:lnSpc>
                <a:spcPct val="120000"/>
              </a:lnSpc>
              <a:spcBef>
                <a:spcPts val="0"/>
              </a:spcBef>
              <a:spcAft>
                <a:spcPts val="600"/>
              </a:spcAft>
            </a:pPr>
            <a:r>
              <a:rPr lang="en-US" dirty="0"/>
              <a:t>Baltic Class: 1A, 1B, 1C.</a:t>
            </a:r>
          </a:p>
          <a:p>
            <a:pPr>
              <a:lnSpc>
                <a:spcPct val="120000"/>
              </a:lnSpc>
              <a:spcBef>
                <a:spcPts val="0"/>
              </a:spcBef>
              <a:spcAft>
                <a:spcPts val="600"/>
              </a:spcAft>
            </a:pPr>
            <a:r>
              <a:rPr lang="en-US" sz="2400" u="sng" dirty="0"/>
              <a:t>American Bureau of Shipping (ABS) </a:t>
            </a:r>
          </a:p>
          <a:p>
            <a:pPr lvl="1">
              <a:lnSpc>
                <a:spcPct val="120000"/>
              </a:lnSpc>
              <a:spcBef>
                <a:spcPts val="0"/>
              </a:spcBef>
              <a:spcAft>
                <a:spcPts val="600"/>
              </a:spcAft>
            </a:pPr>
            <a:r>
              <a:rPr lang="en-US" dirty="0"/>
              <a:t>Arctic class: A5 to A1</a:t>
            </a:r>
            <a:endParaRPr lang="en-US" sz="2000" dirty="0"/>
          </a:p>
          <a:p>
            <a:pPr lvl="1">
              <a:lnSpc>
                <a:spcPct val="120000"/>
              </a:lnSpc>
              <a:spcBef>
                <a:spcPts val="0"/>
              </a:spcBef>
              <a:spcAft>
                <a:spcPts val="600"/>
              </a:spcAft>
            </a:pPr>
            <a:r>
              <a:rPr lang="en-US" dirty="0"/>
              <a:t>Baltic ice class: A0 to E0</a:t>
            </a:r>
            <a:endParaRPr lang="en-US" sz="2000" dirty="0"/>
          </a:p>
          <a:p>
            <a:pPr marL="457200" lvl="1" indent="0">
              <a:buNone/>
            </a:pPr>
            <a:endParaRPr lang="en-US" sz="2000" dirty="0"/>
          </a:p>
        </p:txBody>
      </p:sp>
      <p:sp>
        <p:nvSpPr>
          <p:cNvPr id="4" name="Title 1">
            <a:extLst>
              <a:ext uri="{FF2B5EF4-FFF2-40B4-BE49-F238E27FC236}">
                <a16:creationId xmlns:a16="http://schemas.microsoft.com/office/drawing/2014/main" id="{61110277-8F1C-6D47-9C31-4A32F1B18CEA}"/>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1: vessel classification for U.S. Arctic waters</a:t>
            </a:r>
          </a:p>
        </p:txBody>
      </p:sp>
      <p:sp>
        <p:nvSpPr>
          <p:cNvPr id="6" name="Content Placeholder 2">
            <a:extLst>
              <a:ext uri="{FF2B5EF4-FFF2-40B4-BE49-F238E27FC236}">
                <a16:creationId xmlns:a16="http://schemas.microsoft.com/office/drawing/2014/main" id="{CBA23DDF-B7EC-FE4E-8B71-E11AF0E4663C}"/>
              </a:ext>
            </a:extLst>
          </p:cNvPr>
          <p:cNvSpPr txBox="1">
            <a:spLocks/>
          </p:cNvSpPr>
          <p:nvPr/>
        </p:nvSpPr>
        <p:spPr>
          <a:xfrm>
            <a:off x="6634716" y="1491271"/>
            <a:ext cx="5422605" cy="4005762"/>
          </a:xfrm>
          <a:prstGeom prst="rect">
            <a:avLst/>
          </a:prstGeom>
        </p:spPr>
        <p:txBody>
          <a:bodyPr vert="horz" lIns="91440" tIns="45720" rIns="91440" bIns="45720" rtlCol="0">
            <a:normAutofit fontScale="85000" lnSpcReduction="10000"/>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Bef>
                <a:spcPts val="0"/>
              </a:spcBef>
              <a:spcAft>
                <a:spcPts val="600"/>
              </a:spcAft>
            </a:pPr>
            <a:r>
              <a:rPr lang="en-US" sz="2600" u="sng" dirty="0"/>
              <a:t>Polar class and Baltic class considerations</a:t>
            </a:r>
          </a:p>
          <a:p>
            <a:pPr lvl="1">
              <a:lnSpc>
                <a:spcPct val="120000"/>
              </a:lnSpc>
              <a:spcBef>
                <a:spcPts val="0"/>
              </a:spcBef>
              <a:spcAft>
                <a:spcPts val="600"/>
              </a:spcAft>
            </a:pPr>
            <a:r>
              <a:rPr lang="en-US" sz="2600" dirty="0"/>
              <a:t>Engine output</a:t>
            </a:r>
          </a:p>
          <a:p>
            <a:pPr lvl="1">
              <a:lnSpc>
                <a:spcPct val="120000"/>
              </a:lnSpc>
              <a:spcBef>
                <a:spcPts val="0"/>
              </a:spcBef>
              <a:spcAft>
                <a:spcPts val="600"/>
              </a:spcAft>
            </a:pPr>
            <a:r>
              <a:rPr lang="en-US" sz="2600" dirty="0"/>
              <a:t>Hull structure design</a:t>
            </a:r>
          </a:p>
          <a:p>
            <a:pPr lvl="1">
              <a:lnSpc>
                <a:spcPct val="120000"/>
              </a:lnSpc>
              <a:spcBef>
                <a:spcPts val="0"/>
              </a:spcBef>
              <a:spcAft>
                <a:spcPts val="600"/>
              </a:spcAft>
            </a:pPr>
            <a:r>
              <a:rPr lang="en-US" sz="2600" dirty="0"/>
              <a:t>Rudder and steering</a:t>
            </a:r>
          </a:p>
          <a:p>
            <a:pPr lvl="1">
              <a:lnSpc>
                <a:spcPct val="120000"/>
              </a:lnSpc>
              <a:spcBef>
                <a:spcPts val="0"/>
              </a:spcBef>
              <a:spcAft>
                <a:spcPts val="600"/>
              </a:spcAft>
            </a:pPr>
            <a:r>
              <a:rPr lang="en-US" sz="2600" dirty="0"/>
              <a:t>Propeller, shafts and gears</a:t>
            </a:r>
          </a:p>
          <a:p>
            <a:pPr lvl="1">
              <a:lnSpc>
                <a:spcPct val="120000"/>
              </a:lnSpc>
              <a:spcBef>
                <a:spcPts val="0"/>
              </a:spcBef>
              <a:spcAft>
                <a:spcPts val="600"/>
              </a:spcAft>
            </a:pPr>
            <a:r>
              <a:rPr lang="en-US" sz="2600" dirty="0"/>
              <a:t>Watertight and weathertight integrity</a:t>
            </a:r>
          </a:p>
          <a:p>
            <a:pPr lvl="1">
              <a:lnSpc>
                <a:spcPct val="120000"/>
              </a:lnSpc>
              <a:spcBef>
                <a:spcPts val="0"/>
              </a:spcBef>
              <a:spcAft>
                <a:spcPts val="600"/>
              </a:spcAft>
            </a:pPr>
            <a:r>
              <a:rPr lang="en-US" sz="2600" dirty="0"/>
              <a:t>Safety</a:t>
            </a:r>
          </a:p>
          <a:p>
            <a:pPr lvl="1">
              <a:lnSpc>
                <a:spcPct val="120000"/>
              </a:lnSpc>
              <a:spcBef>
                <a:spcPts val="0"/>
              </a:spcBef>
              <a:spcAft>
                <a:spcPts val="600"/>
              </a:spcAft>
            </a:pPr>
            <a:r>
              <a:rPr lang="en-US" sz="2600" dirty="0"/>
              <a:t>Communication</a:t>
            </a:r>
          </a:p>
          <a:p>
            <a:pPr marL="0" indent="0">
              <a:buFont typeface="Arial" panose="020B0604020202020204" pitchFamily="34" charset="0"/>
              <a:buNone/>
            </a:pPr>
            <a:r>
              <a:rPr lang="en-US" sz="2400" dirty="0"/>
              <a:t> </a:t>
            </a:r>
          </a:p>
          <a:p>
            <a:pPr marL="0" indent="0">
              <a:buFont typeface="Arial" panose="020B0604020202020204" pitchFamily="34" charset="0"/>
              <a:buNone/>
            </a:pPr>
            <a:endParaRPr lang="en-US" sz="2400" dirty="0"/>
          </a:p>
        </p:txBody>
      </p:sp>
      <p:sp>
        <p:nvSpPr>
          <p:cNvPr id="2" name="Rectangle 1">
            <a:extLst>
              <a:ext uri="{FF2B5EF4-FFF2-40B4-BE49-F238E27FC236}">
                <a16:creationId xmlns:a16="http://schemas.microsoft.com/office/drawing/2014/main" id="{ADF4CD2A-20AF-4B2A-87E4-BBA0932AD4FE}"/>
              </a:ext>
            </a:extLst>
          </p:cNvPr>
          <p:cNvSpPr/>
          <p:nvPr/>
        </p:nvSpPr>
        <p:spPr>
          <a:xfrm>
            <a:off x="314909"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5335685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p:cNvGraphicFramePr>
            <a:graphicFrameLocks noGrp="1"/>
          </p:cNvGraphicFramePr>
          <p:nvPr>
            <p:extLst>
              <p:ext uri="{D42A27DB-BD31-4B8C-83A1-F6EECF244321}">
                <p14:modId xmlns:p14="http://schemas.microsoft.com/office/powerpoint/2010/main" val="4207186494"/>
              </p:ext>
            </p:extLst>
          </p:nvPr>
        </p:nvGraphicFramePr>
        <p:xfrm>
          <a:off x="363337" y="1713493"/>
          <a:ext cx="11499479" cy="4912360"/>
        </p:xfrm>
        <a:graphic>
          <a:graphicData uri="http://schemas.openxmlformats.org/drawingml/2006/table">
            <a:tbl>
              <a:tblPr firstRow="1" bandRow="1">
                <a:tableStyleId>{5C22544A-7EE6-4342-B048-85BDC9FD1C3A}</a:tableStyleId>
              </a:tblPr>
              <a:tblGrid>
                <a:gridCol w="1331351">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1511808">
                  <a:extLst>
                    <a:ext uri="{9D8B030D-6E8A-4147-A177-3AD203B41FA5}">
                      <a16:colId xmlns:a16="http://schemas.microsoft.com/office/drawing/2014/main" val="20002"/>
                    </a:ext>
                  </a:extLst>
                </a:gridCol>
                <a:gridCol w="7193280">
                  <a:extLst>
                    <a:ext uri="{9D8B030D-6E8A-4147-A177-3AD203B41FA5}">
                      <a16:colId xmlns:a16="http://schemas.microsoft.com/office/drawing/2014/main" val="20003"/>
                    </a:ext>
                  </a:extLst>
                </a:gridCol>
              </a:tblGrid>
              <a:tr h="370840">
                <a:tc>
                  <a:txBody>
                    <a:bodyPr/>
                    <a:lstStyle/>
                    <a:p>
                      <a:pPr algn="ctr"/>
                      <a:r>
                        <a:rPr lang="en-US" dirty="0">
                          <a:solidFill>
                            <a:schemeClr val="bg1"/>
                          </a:solidFill>
                        </a:rPr>
                        <a:t>Polar Class</a:t>
                      </a:r>
                    </a:p>
                  </a:txBody>
                  <a:tcPr/>
                </a:tc>
                <a:tc>
                  <a:txBody>
                    <a:bodyPr/>
                    <a:lstStyle/>
                    <a:p>
                      <a:pPr algn="ctr"/>
                      <a:r>
                        <a:rPr lang="en-US" dirty="0">
                          <a:solidFill>
                            <a:schemeClr val="bg1"/>
                          </a:solidFill>
                        </a:rPr>
                        <a:t>Baltic Class</a:t>
                      </a:r>
                    </a:p>
                  </a:txBody>
                  <a:tcPr/>
                </a:tc>
                <a:tc>
                  <a:txBody>
                    <a:bodyPr/>
                    <a:lstStyle/>
                    <a:p>
                      <a:pPr algn="ctr"/>
                      <a:r>
                        <a:rPr lang="en-US" dirty="0">
                          <a:solidFill>
                            <a:schemeClr val="bg1"/>
                          </a:solidFill>
                        </a:rPr>
                        <a:t>ABS</a:t>
                      </a:r>
                    </a:p>
                  </a:txBody>
                  <a:tcPr/>
                </a:tc>
                <a:tc>
                  <a:txBody>
                    <a:bodyPr/>
                    <a:lstStyle/>
                    <a:p>
                      <a:pPr algn="ctr"/>
                      <a:r>
                        <a:rPr lang="en-US" dirty="0">
                          <a:solidFill>
                            <a:schemeClr val="bg1"/>
                          </a:solidFill>
                        </a:rPr>
                        <a:t>Ice description</a:t>
                      </a:r>
                    </a:p>
                  </a:txBody>
                  <a:tcPr/>
                </a:tc>
                <a:extLst>
                  <a:ext uri="{0D108BD9-81ED-4DB2-BD59-A6C34878D82A}">
                    <a16:rowId xmlns:a16="http://schemas.microsoft.com/office/drawing/2014/main" val="10000"/>
                  </a:ext>
                </a:extLst>
              </a:tr>
              <a:tr h="370840">
                <a:tc>
                  <a:txBody>
                    <a:bodyPr/>
                    <a:lstStyle/>
                    <a:p>
                      <a:pPr algn="ctr"/>
                      <a:r>
                        <a:rPr lang="en-US" sz="1600" dirty="0">
                          <a:solidFill>
                            <a:schemeClr val="bg1"/>
                          </a:solidFill>
                        </a:rPr>
                        <a:t>PC1</a:t>
                      </a:r>
                    </a:p>
                  </a:txBody>
                  <a:tcPr/>
                </a:tc>
                <a:tc>
                  <a:txBody>
                    <a:bodyPr/>
                    <a:lstStyle/>
                    <a:p>
                      <a:pPr algn="ctr"/>
                      <a:endParaRPr lang="en-US" sz="1600" dirty="0">
                        <a:solidFill>
                          <a:schemeClr val="bg1"/>
                        </a:solidFill>
                      </a:endParaRPr>
                    </a:p>
                  </a:txBody>
                  <a:tcPr/>
                </a:tc>
                <a:tc>
                  <a:txBody>
                    <a:bodyPr/>
                    <a:lstStyle/>
                    <a:p>
                      <a:pPr algn="ctr"/>
                      <a:r>
                        <a:rPr lang="en-US" sz="1600" dirty="0">
                          <a:solidFill>
                            <a:schemeClr val="bg1"/>
                          </a:solidFill>
                        </a:rPr>
                        <a:t>A5</a:t>
                      </a:r>
                    </a:p>
                  </a:txBody>
                  <a:tcPr/>
                </a:tc>
                <a:tc>
                  <a:txBody>
                    <a:bodyPr/>
                    <a:lstStyle/>
                    <a:p>
                      <a:pPr algn="l" fontAlgn="b"/>
                      <a:r>
                        <a:rPr lang="en-US" sz="1600" b="0" i="0" u="none" strike="noStrike" dirty="0">
                          <a:solidFill>
                            <a:srgbClr val="000000"/>
                          </a:solidFill>
                          <a:effectLst/>
                          <a:latin typeface="Calibri" panose="020F0502020204030204" pitchFamily="34" charset="0"/>
                        </a:rPr>
                        <a:t>Year-round operation in all Polar waters</a:t>
                      </a:r>
                    </a:p>
                  </a:txBody>
                  <a:tcPr anchor="b"/>
                </a:tc>
                <a:extLst>
                  <a:ext uri="{0D108BD9-81ED-4DB2-BD59-A6C34878D82A}">
                    <a16:rowId xmlns:a16="http://schemas.microsoft.com/office/drawing/2014/main" val="10001"/>
                  </a:ext>
                </a:extLst>
              </a:tr>
              <a:tr h="370840">
                <a:tc>
                  <a:txBody>
                    <a:bodyPr/>
                    <a:lstStyle/>
                    <a:p>
                      <a:pPr algn="ctr"/>
                      <a:r>
                        <a:rPr lang="en-US" sz="1600" dirty="0">
                          <a:solidFill>
                            <a:schemeClr val="bg1"/>
                          </a:solidFill>
                        </a:rPr>
                        <a:t>PC2</a:t>
                      </a:r>
                    </a:p>
                  </a:txBody>
                  <a:tcPr/>
                </a:tc>
                <a:tc>
                  <a:txBody>
                    <a:bodyPr/>
                    <a:lstStyle/>
                    <a:p>
                      <a:pPr algn="ctr"/>
                      <a:endParaRPr lang="en-US" sz="1600" dirty="0">
                        <a:solidFill>
                          <a:schemeClr val="bg1"/>
                        </a:solidFill>
                      </a:endParaRPr>
                    </a:p>
                  </a:txBody>
                  <a:tcPr/>
                </a:tc>
                <a:tc>
                  <a:txBody>
                    <a:bodyPr/>
                    <a:lstStyle/>
                    <a:p>
                      <a:pPr algn="ctr"/>
                      <a:r>
                        <a:rPr lang="en-US" sz="1600" dirty="0">
                          <a:solidFill>
                            <a:schemeClr val="bg1"/>
                          </a:solidFill>
                        </a:rPr>
                        <a:t>A4</a:t>
                      </a:r>
                    </a:p>
                  </a:txBody>
                  <a:tcPr/>
                </a:tc>
                <a:tc>
                  <a:txBody>
                    <a:bodyPr/>
                    <a:lstStyle/>
                    <a:p>
                      <a:pPr algn="l" fontAlgn="b"/>
                      <a:r>
                        <a:rPr lang="en-US" sz="1600" b="0" i="0" u="none" strike="noStrike" dirty="0">
                          <a:solidFill>
                            <a:srgbClr val="000000"/>
                          </a:solidFill>
                          <a:effectLst/>
                          <a:latin typeface="Calibri" panose="020F0502020204030204" pitchFamily="34" charset="0"/>
                        </a:rPr>
                        <a:t>Year-round operation in moderate multi-year ice conditions</a:t>
                      </a:r>
                    </a:p>
                  </a:txBody>
                  <a:tcPr anchor="b"/>
                </a:tc>
                <a:extLst>
                  <a:ext uri="{0D108BD9-81ED-4DB2-BD59-A6C34878D82A}">
                    <a16:rowId xmlns:a16="http://schemas.microsoft.com/office/drawing/2014/main" val="10002"/>
                  </a:ext>
                </a:extLst>
              </a:tr>
              <a:tr h="370840">
                <a:tc>
                  <a:txBody>
                    <a:bodyPr/>
                    <a:lstStyle/>
                    <a:p>
                      <a:pPr algn="ctr"/>
                      <a:r>
                        <a:rPr lang="en-US" sz="1600" dirty="0">
                          <a:solidFill>
                            <a:schemeClr val="bg1"/>
                          </a:solidFill>
                        </a:rPr>
                        <a:t>PC3</a:t>
                      </a:r>
                    </a:p>
                  </a:txBody>
                  <a:tcPr/>
                </a:tc>
                <a:tc>
                  <a:txBody>
                    <a:bodyPr/>
                    <a:lstStyle/>
                    <a:p>
                      <a:pPr algn="ctr"/>
                      <a:endParaRPr lang="en-US" sz="1600" dirty="0">
                        <a:solidFill>
                          <a:schemeClr val="bg1"/>
                        </a:solidFill>
                      </a:endParaRPr>
                    </a:p>
                  </a:txBody>
                  <a:tcPr/>
                </a:tc>
                <a:tc>
                  <a:txBody>
                    <a:bodyPr/>
                    <a:lstStyle/>
                    <a:p>
                      <a:pPr algn="ctr"/>
                      <a:r>
                        <a:rPr lang="en-US" sz="1600" dirty="0">
                          <a:solidFill>
                            <a:schemeClr val="bg1"/>
                          </a:solidFill>
                        </a:rPr>
                        <a:t>A3</a:t>
                      </a:r>
                    </a:p>
                  </a:txBody>
                  <a:tcPr/>
                </a:tc>
                <a:tc>
                  <a:txBody>
                    <a:bodyPr/>
                    <a:lstStyle/>
                    <a:p>
                      <a:pPr algn="l" fontAlgn="b"/>
                      <a:r>
                        <a:rPr lang="en-US" sz="1600" b="0" i="0" u="none" strike="noStrike" dirty="0">
                          <a:solidFill>
                            <a:srgbClr val="000000"/>
                          </a:solidFill>
                          <a:effectLst/>
                          <a:latin typeface="Calibri" panose="020F0502020204030204" pitchFamily="34" charset="0"/>
                        </a:rPr>
                        <a:t>Year-round operation in second-year ice with multi-year ice inclusions</a:t>
                      </a:r>
                    </a:p>
                  </a:txBody>
                  <a:tcPr anchor="b"/>
                </a:tc>
                <a:extLst>
                  <a:ext uri="{0D108BD9-81ED-4DB2-BD59-A6C34878D82A}">
                    <a16:rowId xmlns:a16="http://schemas.microsoft.com/office/drawing/2014/main" val="10003"/>
                  </a:ext>
                </a:extLst>
              </a:tr>
              <a:tr h="370840">
                <a:tc>
                  <a:txBody>
                    <a:bodyPr/>
                    <a:lstStyle/>
                    <a:p>
                      <a:pPr algn="ctr"/>
                      <a:r>
                        <a:rPr lang="en-US" sz="1600" dirty="0">
                          <a:solidFill>
                            <a:schemeClr val="bg1"/>
                          </a:solidFill>
                        </a:rPr>
                        <a:t>PC4</a:t>
                      </a:r>
                    </a:p>
                  </a:txBody>
                  <a:tcPr/>
                </a:tc>
                <a:tc>
                  <a:txBody>
                    <a:bodyPr/>
                    <a:lstStyle/>
                    <a:p>
                      <a:pPr algn="ctr"/>
                      <a:endParaRPr lang="en-US" sz="1600" dirty="0">
                        <a:solidFill>
                          <a:schemeClr val="bg1"/>
                        </a:solidFill>
                      </a:endParaRPr>
                    </a:p>
                  </a:txBody>
                  <a:tcPr/>
                </a:tc>
                <a:tc>
                  <a:txBody>
                    <a:bodyPr/>
                    <a:lstStyle/>
                    <a:p>
                      <a:pPr algn="ctr"/>
                      <a:r>
                        <a:rPr lang="en-US" sz="1600" dirty="0">
                          <a:solidFill>
                            <a:schemeClr val="bg1"/>
                          </a:solidFill>
                        </a:rPr>
                        <a:t>A2</a:t>
                      </a:r>
                    </a:p>
                  </a:txBody>
                  <a:tcPr/>
                </a:tc>
                <a:tc>
                  <a:txBody>
                    <a:bodyPr/>
                    <a:lstStyle/>
                    <a:p>
                      <a:pPr algn="l" fontAlgn="b"/>
                      <a:r>
                        <a:rPr lang="en-US" sz="1600" b="0" i="0" u="none" strike="noStrike" dirty="0">
                          <a:solidFill>
                            <a:srgbClr val="000000"/>
                          </a:solidFill>
                          <a:effectLst/>
                          <a:latin typeface="Calibri" panose="020F0502020204030204" pitchFamily="34" charset="0"/>
                        </a:rPr>
                        <a:t>Year-round operation in thick first-year ice with old ice inclusions</a:t>
                      </a:r>
                    </a:p>
                  </a:txBody>
                  <a:tcPr anchor="b"/>
                </a:tc>
                <a:extLst>
                  <a:ext uri="{0D108BD9-81ED-4DB2-BD59-A6C34878D82A}">
                    <a16:rowId xmlns:a16="http://schemas.microsoft.com/office/drawing/2014/main" val="10004"/>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PC5</a:t>
                      </a:r>
                    </a:p>
                  </a:txBody>
                  <a:tcPr/>
                </a:tc>
                <a:tc>
                  <a:txBody>
                    <a:bodyPr/>
                    <a:lstStyle/>
                    <a:p>
                      <a:pPr algn="ctr"/>
                      <a:endParaRPr lang="en-US" sz="1600" dirty="0">
                        <a:solidFill>
                          <a:schemeClr val="bg1"/>
                        </a:solidFill>
                      </a:endParaRPr>
                    </a:p>
                  </a:txBody>
                  <a:tcPr/>
                </a:tc>
                <a:tc>
                  <a:txBody>
                    <a:bodyPr/>
                    <a:lstStyle/>
                    <a:p>
                      <a:pPr algn="ctr"/>
                      <a:r>
                        <a:rPr lang="en-US" sz="1600" dirty="0">
                          <a:solidFill>
                            <a:schemeClr val="bg1"/>
                          </a:solidFill>
                        </a:rPr>
                        <a:t>A1</a:t>
                      </a:r>
                    </a:p>
                  </a:txBody>
                  <a:tcPr/>
                </a:tc>
                <a:tc>
                  <a:txBody>
                    <a:bodyPr/>
                    <a:lstStyle/>
                    <a:p>
                      <a:pPr algn="l" fontAlgn="b"/>
                      <a:r>
                        <a:rPr lang="en-US" sz="1600" b="0" i="0" u="none" strike="noStrike" dirty="0">
                          <a:solidFill>
                            <a:srgbClr val="000000"/>
                          </a:solidFill>
                          <a:effectLst/>
                          <a:latin typeface="Calibri" panose="020F0502020204030204" pitchFamily="34" charset="0"/>
                        </a:rPr>
                        <a:t>Year-round operation in medium first-year ice with old ice inclusions</a:t>
                      </a:r>
                    </a:p>
                  </a:txBody>
                  <a:tcPr anchor="b"/>
                </a:tc>
                <a:extLst>
                  <a:ext uri="{0D108BD9-81ED-4DB2-BD59-A6C34878D82A}">
                    <a16:rowId xmlns:a16="http://schemas.microsoft.com/office/drawing/2014/main" val="10005"/>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PC6</a:t>
                      </a:r>
                    </a:p>
                  </a:txBody>
                  <a:tcPr/>
                </a:tc>
                <a:tc>
                  <a:txBody>
                    <a:bodyPr/>
                    <a:lstStyle/>
                    <a:p>
                      <a:endParaRPr lang="en-US" sz="1600" dirty="0"/>
                    </a:p>
                  </a:txBody>
                  <a:tcPr/>
                </a:tc>
                <a:tc>
                  <a:txBody>
                    <a:bodyPr/>
                    <a:lstStyle/>
                    <a:p>
                      <a:pPr algn="ctr"/>
                      <a:r>
                        <a:rPr lang="en-US" sz="1600" dirty="0">
                          <a:solidFill>
                            <a:schemeClr val="bg1"/>
                          </a:solidFill>
                        </a:rPr>
                        <a:t>A0</a:t>
                      </a:r>
                    </a:p>
                  </a:txBody>
                  <a:tcPr/>
                </a:tc>
                <a:tc>
                  <a:txBody>
                    <a:bodyPr/>
                    <a:lstStyle/>
                    <a:p>
                      <a:pPr algn="l" fontAlgn="b"/>
                      <a:r>
                        <a:rPr lang="en-US" sz="1600" b="0" i="0" u="none" strike="noStrike" dirty="0">
                          <a:solidFill>
                            <a:srgbClr val="000000"/>
                          </a:solidFill>
                          <a:effectLst/>
                          <a:latin typeface="Calibri" panose="020F0502020204030204" pitchFamily="34" charset="0"/>
                        </a:rPr>
                        <a:t>capable of navigating in difficult ice conditions without the assistance of icebreakers</a:t>
                      </a:r>
                    </a:p>
                  </a:txBody>
                  <a:tcPr anchor="b"/>
                </a:tc>
                <a:extLst>
                  <a:ext uri="{0D108BD9-81ED-4DB2-BD59-A6C34878D82A}">
                    <a16:rowId xmlns:a16="http://schemas.microsoft.com/office/drawing/2014/main" val="10006"/>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dirty="0">
                          <a:solidFill>
                            <a:schemeClr val="bg1"/>
                          </a:solidFill>
                        </a:rPr>
                        <a:t>PC7</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endParaRPr>
                    </a:p>
                  </a:txBody>
                  <a:tcPr/>
                </a:tc>
                <a:tc>
                  <a:txBody>
                    <a:bodyPr/>
                    <a:lstStyle/>
                    <a:p>
                      <a:pPr algn="ctr"/>
                      <a:r>
                        <a:rPr lang="en-US" sz="1600" dirty="0">
                          <a:solidFill>
                            <a:schemeClr val="bg1"/>
                          </a:solidFill>
                        </a:rPr>
                        <a:t>B0</a:t>
                      </a:r>
                    </a:p>
                  </a:txBody>
                  <a:tcPr/>
                </a:tc>
                <a:tc>
                  <a:txBody>
                    <a:bodyPr/>
                    <a:lstStyle/>
                    <a:p>
                      <a:pPr algn="l" fontAlgn="b"/>
                      <a:r>
                        <a:rPr lang="en-US" sz="1600" b="0" i="0" u="none" strike="noStrike" dirty="0">
                          <a:solidFill>
                            <a:srgbClr val="000000"/>
                          </a:solidFill>
                          <a:effectLst/>
                          <a:latin typeface="Calibri" panose="020F0502020204030204" pitchFamily="34" charset="0"/>
                        </a:rPr>
                        <a:t>capable of navigating in difficult ice conditions, with the assistance of icebreakers when necessary</a:t>
                      </a:r>
                    </a:p>
                  </a:txBody>
                  <a:tcPr anchor="b"/>
                </a:tc>
                <a:extLst>
                  <a:ext uri="{0D108BD9-81ED-4DB2-BD59-A6C34878D82A}">
                    <a16:rowId xmlns:a16="http://schemas.microsoft.com/office/drawing/2014/main" val="10007"/>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endParaRPr>
                    </a:p>
                  </a:txBody>
                  <a:tcPr/>
                </a:tc>
                <a:tc>
                  <a:txBody>
                    <a:bodyPr/>
                    <a:lstStyle/>
                    <a:p>
                      <a:pPr algn="ctr"/>
                      <a:r>
                        <a:rPr lang="en-US" sz="1600" dirty="0">
                          <a:solidFill>
                            <a:schemeClr val="bg1"/>
                          </a:solidFill>
                        </a:rPr>
                        <a:t>1A</a:t>
                      </a:r>
                    </a:p>
                  </a:txBody>
                  <a:tcPr/>
                </a:tc>
                <a:tc>
                  <a:txBody>
                    <a:bodyPr/>
                    <a:lstStyle/>
                    <a:p>
                      <a:pPr algn="ctr"/>
                      <a:r>
                        <a:rPr lang="en-US" sz="1600" dirty="0">
                          <a:solidFill>
                            <a:schemeClr val="bg1"/>
                          </a:solidFill>
                        </a:rPr>
                        <a:t>C0</a:t>
                      </a:r>
                    </a:p>
                  </a:txBody>
                  <a:tcPr/>
                </a:tc>
                <a:tc>
                  <a:txBody>
                    <a:bodyPr/>
                    <a:lstStyle/>
                    <a:p>
                      <a:pPr algn="l"/>
                      <a:r>
                        <a:rPr lang="en-US" sz="1600" dirty="0">
                          <a:solidFill>
                            <a:schemeClr val="bg1"/>
                          </a:solidFill>
                        </a:rPr>
                        <a:t>capable of navigating in moderate ice conditions, with the assistance of icebreakers when necessary</a:t>
                      </a:r>
                    </a:p>
                  </a:txBody>
                  <a:tcPr/>
                </a:tc>
                <a:extLst>
                  <a:ext uri="{0D108BD9-81ED-4DB2-BD59-A6C34878D82A}">
                    <a16:rowId xmlns:a16="http://schemas.microsoft.com/office/drawing/2014/main" val="10008"/>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endParaRPr>
                    </a:p>
                  </a:txBody>
                  <a:tcPr/>
                </a:tc>
                <a:tc>
                  <a:txBody>
                    <a:bodyPr/>
                    <a:lstStyle/>
                    <a:p>
                      <a:pPr algn="ctr"/>
                      <a:r>
                        <a:rPr lang="en-US" sz="1600" dirty="0">
                          <a:solidFill>
                            <a:schemeClr val="bg1"/>
                          </a:solidFill>
                        </a:rPr>
                        <a:t>IB</a:t>
                      </a:r>
                    </a:p>
                  </a:txBody>
                  <a:tcPr/>
                </a:tc>
                <a:tc>
                  <a:txBody>
                    <a:bodyPr/>
                    <a:lstStyle/>
                    <a:p>
                      <a:pPr algn="ctr"/>
                      <a:r>
                        <a:rPr lang="en-US" sz="1600" dirty="0">
                          <a:solidFill>
                            <a:schemeClr val="bg1"/>
                          </a:solidFill>
                        </a:rPr>
                        <a:t>D0</a:t>
                      </a:r>
                    </a:p>
                  </a:txBody>
                  <a:tcPr/>
                </a:tc>
                <a:tc>
                  <a:txBody>
                    <a:bodyPr/>
                    <a:lstStyle/>
                    <a:p>
                      <a:pPr algn="l"/>
                      <a:r>
                        <a:rPr lang="en-US" sz="1600" dirty="0">
                          <a:solidFill>
                            <a:schemeClr val="bg1"/>
                          </a:solidFill>
                        </a:rPr>
                        <a:t>capable of navigating in light ice conditions, with the assistance of icebreakers when necessary</a:t>
                      </a:r>
                    </a:p>
                  </a:txBody>
                  <a:tcPr/>
                </a:tc>
                <a:extLst>
                  <a:ext uri="{0D108BD9-81ED-4DB2-BD59-A6C34878D82A}">
                    <a16:rowId xmlns:a16="http://schemas.microsoft.com/office/drawing/2014/main" val="10009"/>
                  </a:ext>
                </a:extLst>
              </a:tr>
              <a:tr h="370840">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US" sz="1600" dirty="0">
                        <a:solidFill>
                          <a:schemeClr val="bg1"/>
                        </a:solidFill>
                      </a:endParaRPr>
                    </a:p>
                  </a:txBody>
                  <a:tcPr/>
                </a:tc>
                <a:tc>
                  <a:txBody>
                    <a:bodyPr/>
                    <a:lstStyle/>
                    <a:p>
                      <a:pPr algn="ctr"/>
                      <a:r>
                        <a:rPr lang="en-US" sz="1600" dirty="0">
                          <a:solidFill>
                            <a:schemeClr val="bg1"/>
                          </a:solidFill>
                        </a:rPr>
                        <a:t>IC</a:t>
                      </a:r>
                    </a:p>
                  </a:txBody>
                  <a:tcPr/>
                </a:tc>
                <a:tc>
                  <a:txBody>
                    <a:bodyPr/>
                    <a:lstStyle/>
                    <a:p>
                      <a:pPr algn="ctr"/>
                      <a:r>
                        <a:rPr lang="en-US" sz="1600" dirty="0">
                          <a:solidFill>
                            <a:schemeClr val="bg1"/>
                          </a:solidFill>
                        </a:rPr>
                        <a:t>E0</a:t>
                      </a:r>
                    </a:p>
                  </a:txBody>
                  <a:tcPr/>
                </a:tc>
                <a:tc>
                  <a:txBody>
                    <a:bodyPr/>
                    <a:lstStyle/>
                    <a:p>
                      <a:pPr algn="l"/>
                      <a:r>
                        <a:rPr lang="en-US" sz="1600" dirty="0">
                          <a:solidFill>
                            <a:schemeClr val="bg1"/>
                          </a:solidFill>
                        </a:rPr>
                        <a:t>steel-hulled ships with no ice strengthening that are capable of operating independently in very light ice conditions</a:t>
                      </a:r>
                    </a:p>
                  </a:txBody>
                  <a:tcPr/>
                </a:tc>
                <a:extLst>
                  <a:ext uri="{0D108BD9-81ED-4DB2-BD59-A6C34878D82A}">
                    <a16:rowId xmlns:a16="http://schemas.microsoft.com/office/drawing/2014/main" val="10010"/>
                  </a:ext>
                </a:extLst>
              </a:tr>
            </a:tbl>
          </a:graphicData>
        </a:graphic>
      </p:graphicFrame>
      <p:sp>
        <p:nvSpPr>
          <p:cNvPr id="5" name="Title 1">
            <a:extLst>
              <a:ext uri="{FF2B5EF4-FFF2-40B4-BE49-F238E27FC236}">
                <a16:creationId xmlns:a16="http://schemas.microsoft.com/office/drawing/2014/main" id="{B700F78B-789F-3B40-B39F-44032169B34B}"/>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1: vessel classification for U.S. Arctic waters</a:t>
            </a:r>
          </a:p>
        </p:txBody>
      </p:sp>
      <p:sp>
        <p:nvSpPr>
          <p:cNvPr id="2" name="Rectangle 1">
            <a:extLst>
              <a:ext uri="{FF2B5EF4-FFF2-40B4-BE49-F238E27FC236}">
                <a16:creationId xmlns:a16="http://schemas.microsoft.com/office/drawing/2014/main" id="{2D3BA5C4-C0D3-4E82-BDFF-B135B8029C0B}"/>
              </a:ext>
            </a:extLst>
          </p:cNvPr>
          <p:cNvSpPr/>
          <p:nvPr/>
        </p:nvSpPr>
        <p:spPr>
          <a:xfrm>
            <a:off x="684483" y="34971"/>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28389643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A5CCC83-572B-DA4B-9253-8AE78A1C95C4}"/>
              </a:ext>
            </a:extLst>
          </p:cNvPr>
          <p:cNvPicPr>
            <a:picLocks noChangeAspect="1"/>
          </p:cNvPicPr>
          <p:nvPr/>
        </p:nvPicPr>
        <p:blipFill>
          <a:blip r:embed="rId3"/>
          <a:stretch>
            <a:fillRect/>
          </a:stretch>
        </p:blipFill>
        <p:spPr>
          <a:xfrm>
            <a:off x="9119279" y="735436"/>
            <a:ext cx="2807368" cy="2866346"/>
          </a:xfrm>
          <a:prstGeom prst="rect">
            <a:avLst/>
          </a:prstGeom>
        </p:spPr>
      </p:pic>
      <p:pic>
        <p:nvPicPr>
          <p:cNvPr id="8" name="Picture 7">
            <a:extLst>
              <a:ext uri="{FF2B5EF4-FFF2-40B4-BE49-F238E27FC236}">
                <a16:creationId xmlns:a16="http://schemas.microsoft.com/office/drawing/2014/main" id="{7CCF6E9D-9846-EF49-9440-F14CD7FBD4CE}"/>
              </a:ext>
            </a:extLst>
          </p:cNvPr>
          <p:cNvPicPr>
            <a:picLocks noChangeAspect="1"/>
          </p:cNvPicPr>
          <p:nvPr/>
        </p:nvPicPr>
        <p:blipFill rotWithShape="1">
          <a:blip r:embed="rId4"/>
          <a:srcRect r="3710"/>
          <a:stretch/>
        </p:blipFill>
        <p:spPr>
          <a:xfrm>
            <a:off x="9109608" y="3676626"/>
            <a:ext cx="2817040" cy="2866346"/>
          </a:xfrm>
          <a:prstGeom prst="rect">
            <a:avLst/>
          </a:prstGeom>
        </p:spPr>
      </p:pic>
      <p:sp>
        <p:nvSpPr>
          <p:cNvPr id="9" name="TextBox 8">
            <a:extLst>
              <a:ext uri="{FF2B5EF4-FFF2-40B4-BE49-F238E27FC236}">
                <a16:creationId xmlns:a16="http://schemas.microsoft.com/office/drawing/2014/main" id="{13AA1FF3-8D89-6940-91EB-C0C0427547A0}"/>
              </a:ext>
            </a:extLst>
          </p:cNvPr>
          <p:cNvSpPr txBox="1"/>
          <p:nvPr/>
        </p:nvSpPr>
        <p:spPr>
          <a:xfrm>
            <a:off x="4351887" y="3863304"/>
            <a:ext cx="4430852" cy="2492990"/>
          </a:xfrm>
          <a:prstGeom prst="rect">
            <a:avLst/>
          </a:prstGeom>
          <a:noFill/>
          <a:ln w="28575">
            <a:solidFill>
              <a:schemeClr val="accent2"/>
            </a:solidFill>
            <a:prstDash val="sysDash"/>
          </a:ln>
        </p:spPr>
        <p:txBody>
          <a:bodyPr wrap="square" rtlCol="0">
            <a:spAutoFit/>
          </a:bodyPr>
          <a:lstStyle/>
          <a:p>
            <a:pPr>
              <a:spcBef>
                <a:spcPts val="600"/>
              </a:spcBef>
              <a:spcAft>
                <a:spcPts val="600"/>
              </a:spcAft>
            </a:pPr>
            <a:r>
              <a:rPr lang="en-US" dirty="0">
                <a:solidFill>
                  <a:srgbClr val="EEE9AA"/>
                </a:solidFill>
                <a:latin typeface="Franklin Gothic Book" panose="020B0503020102020204" pitchFamily="34" charset="0"/>
              </a:rPr>
              <a:t>Notes from the analysis:</a:t>
            </a:r>
          </a:p>
          <a:p>
            <a:pPr indent="-342900">
              <a:spcBef>
                <a:spcPts val="600"/>
              </a:spcBef>
              <a:spcAft>
                <a:spcPts val="600"/>
              </a:spcAft>
              <a:buFont typeface="Arial" panose="020B0604020202020204" pitchFamily="34" charset="0"/>
              <a:buChar char="•"/>
            </a:pPr>
            <a:r>
              <a:rPr lang="en-US" dirty="0">
                <a:latin typeface="Franklin Gothic Book" panose="020B0503020102020204" pitchFamily="34" charset="0"/>
              </a:rPr>
              <a:t>Freight and tugs are the most frequent users of these waters</a:t>
            </a:r>
          </a:p>
          <a:p>
            <a:pPr indent="-342900">
              <a:spcBef>
                <a:spcPts val="600"/>
              </a:spcBef>
              <a:spcAft>
                <a:spcPts val="600"/>
              </a:spcAft>
              <a:buFont typeface="Arial" panose="020B0604020202020204" pitchFamily="34" charset="0"/>
              <a:buChar char="•"/>
            </a:pPr>
            <a:r>
              <a:rPr lang="en-US" dirty="0">
                <a:latin typeface="Franklin Gothic Book" panose="020B0503020102020204" pitchFamily="34" charset="0"/>
              </a:rPr>
              <a:t>Japanese Research vessels, identified as whalers, were also identified in US EEZ</a:t>
            </a:r>
          </a:p>
          <a:p>
            <a:pPr indent="-342900">
              <a:spcBef>
                <a:spcPts val="600"/>
              </a:spcBef>
              <a:spcAft>
                <a:spcPts val="600"/>
              </a:spcAft>
              <a:buFont typeface="Arial" panose="020B0604020202020204" pitchFamily="34" charset="0"/>
              <a:buChar char="•"/>
            </a:pPr>
            <a:r>
              <a:rPr lang="en-US" dirty="0">
                <a:latin typeface="Franklin Gothic Book" panose="020B0503020102020204" pitchFamily="34" charset="0"/>
              </a:rPr>
              <a:t>Russian and Chinese Icebreakers frequent the Chukchi</a:t>
            </a:r>
          </a:p>
        </p:txBody>
      </p:sp>
      <p:sp>
        <p:nvSpPr>
          <p:cNvPr id="11" name="Content Placeholder 2"/>
          <p:cNvSpPr txBox="1">
            <a:spLocks/>
          </p:cNvSpPr>
          <p:nvPr/>
        </p:nvSpPr>
        <p:spPr>
          <a:xfrm>
            <a:off x="1041990" y="1491271"/>
            <a:ext cx="8077289" cy="3986816"/>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600"/>
              </a:spcBef>
              <a:spcAft>
                <a:spcPts val="600"/>
              </a:spcAft>
            </a:pPr>
            <a:r>
              <a:rPr lang="en-US" sz="2400" dirty="0"/>
              <a:t>Surveyed historical AIS data in the US Arctic region;</a:t>
            </a:r>
          </a:p>
          <a:p>
            <a:pPr>
              <a:spcBef>
                <a:spcPts val="600"/>
              </a:spcBef>
              <a:spcAft>
                <a:spcPts val="600"/>
              </a:spcAft>
            </a:pPr>
            <a:r>
              <a:rPr lang="en-US" sz="2400" dirty="0"/>
              <a:t>Pulled unique MMSI (Maritime Mobile Service Identity) IDs for vessel information;</a:t>
            </a:r>
          </a:p>
          <a:p>
            <a:pPr>
              <a:spcBef>
                <a:spcPts val="600"/>
              </a:spcBef>
              <a:spcAft>
                <a:spcPts val="600"/>
              </a:spcAft>
            </a:pPr>
            <a:r>
              <a:rPr lang="en-US" sz="2400" dirty="0"/>
              <a:t>Will use a sampling of the vessels observed in Chukchi and Beaufort to understand vessels transiting in US Arctic.</a:t>
            </a:r>
          </a:p>
        </p:txBody>
      </p:sp>
      <p:sp>
        <p:nvSpPr>
          <p:cNvPr id="12" name="Title 1">
            <a:extLst>
              <a:ext uri="{FF2B5EF4-FFF2-40B4-BE49-F238E27FC236}">
                <a16:creationId xmlns:a16="http://schemas.microsoft.com/office/drawing/2014/main" id="{005A6420-38BC-584C-9A3D-4B13CDF4E39F}"/>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1: vessel classification for U.S. Arctic waters</a:t>
            </a:r>
          </a:p>
        </p:txBody>
      </p:sp>
      <p:sp>
        <p:nvSpPr>
          <p:cNvPr id="2" name="Rectangle 1">
            <a:extLst>
              <a:ext uri="{FF2B5EF4-FFF2-40B4-BE49-F238E27FC236}">
                <a16:creationId xmlns:a16="http://schemas.microsoft.com/office/drawing/2014/main" id="{2951FBF3-5568-4133-BFCE-662E89D96327}"/>
              </a:ext>
            </a:extLst>
          </p:cNvPr>
          <p:cNvSpPr/>
          <p:nvPr/>
        </p:nvSpPr>
        <p:spPr>
          <a:xfrm>
            <a:off x="398733" y="45284"/>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1731320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31357" y="1491270"/>
            <a:ext cx="11057861" cy="3729316"/>
          </a:xfrm>
        </p:spPr>
        <p:txBody>
          <a:bodyPr>
            <a:normAutofit/>
          </a:bodyPr>
          <a:lstStyle/>
          <a:p>
            <a:pPr marL="0" indent="0">
              <a:lnSpc>
                <a:spcPct val="120000"/>
              </a:lnSpc>
              <a:spcBef>
                <a:spcPts val="600"/>
              </a:spcBef>
              <a:spcAft>
                <a:spcPts val="1200"/>
              </a:spcAft>
              <a:buNone/>
            </a:pPr>
            <a:r>
              <a:rPr lang="en-US" sz="2400" dirty="0"/>
              <a:t>Selected High-resolution Ice-Ocean Modeling and Assimilation System (HIOMAS) model among other models:</a:t>
            </a:r>
          </a:p>
          <a:p>
            <a:pPr lvl="1">
              <a:lnSpc>
                <a:spcPct val="120000"/>
              </a:lnSpc>
              <a:spcBef>
                <a:spcPts val="600"/>
              </a:spcBef>
              <a:spcAft>
                <a:spcPts val="1200"/>
              </a:spcAft>
            </a:pPr>
            <a:r>
              <a:rPr lang="en-US" sz="2000" dirty="0"/>
              <a:t>ice and ocean current forecast data on high-resolution (1 km) grid for US Arctic EEZ</a:t>
            </a:r>
          </a:p>
          <a:p>
            <a:pPr lvl="1">
              <a:lnSpc>
                <a:spcPct val="120000"/>
              </a:lnSpc>
              <a:spcBef>
                <a:spcPts val="600"/>
              </a:spcBef>
              <a:spcAft>
                <a:spcPts val="1200"/>
              </a:spcAft>
            </a:pPr>
            <a:r>
              <a:rPr lang="en-US" sz="2000" dirty="0"/>
              <a:t>forecast of ice condition up to 1 month</a:t>
            </a:r>
          </a:p>
          <a:p>
            <a:pPr lvl="1">
              <a:lnSpc>
                <a:spcPct val="120000"/>
              </a:lnSpc>
              <a:spcBef>
                <a:spcPts val="600"/>
              </a:spcBef>
              <a:spcAft>
                <a:spcPts val="1200"/>
              </a:spcAft>
            </a:pPr>
            <a:r>
              <a:rPr lang="en-US" sz="2000" dirty="0"/>
              <a:t>spatial distribution of ice motion and thickness</a:t>
            </a:r>
          </a:p>
          <a:p>
            <a:pPr lvl="1">
              <a:lnSpc>
                <a:spcPct val="120000"/>
              </a:lnSpc>
              <a:spcBef>
                <a:spcPts val="600"/>
              </a:spcBef>
              <a:spcAft>
                <a:spcPts val="1200"/>
              </a:spcAft>
            </a:pPr>
            <a:r>
              <a:rPr lang="en-US" sz="2000" dirty="0"/>
              <a:t>the area fraction of thick-ridged or multi-year ice</a:t>
            </a:r>
          </a:p>
        </p:txBody>
      </p:sp>
      <p:sp>
        <p:nvSpPr>
          <p:cNvPr id="4" name="Title 1">
            <a:extLst>
              <a:ext uri="{FF2B5EF4-FFF2-40B4-BE49-F238E27FC236}">
                <a16:creationId xmlns:a16="http://schemas.microsoft.com/office/drawing/2014/main" id="{14E3719F-E9BE-2B4F-A8A5-FAF38994D038}"/>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2: ice forecast model for ARCTICE</a:t>
            </a:r>
          </a:p>
        </p:txBody>
      </p:sp>
      <p:sp>
        <p:nvSpPr>
          <p:cNvPr id="2" name="Rectangle 1">
            <a:extLst>
              <a:ext uri="{FF2B5EF4-FFF2-40B4-BE49-F238E27FC236}">
                <a16:creationId xmlns:a16="http://schemas.microsoft.com/office/drawing/2014/main" id="{1BD07482-0F53-4499-91BA-647629FA6C01}"/>
              </a:ext>
            </a:extLst>
          </p:cNvPr>
          <p:cNvSpPr/>
          <p:nvPr/>
        </p:nvSpPr>
        <p:spPr>
          <a:xfrm>
            <a:off x="548114"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6527400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3" name="Content Placeholder 2"/>
              <p:cNvSpPr>
                <a:spLocks noGrp="1"/>
              </p:cNvSpPr>
              <p:nvPr>
                <p:ph idx="4294967295"/>
              </p:nvPr>
            </p:nvSpPr>
            <p:spPr>
              <a:xfrm>
                <a:off x="1031358" y="1515249"/>
                <a:ext cx="11057861" cy="3864825"/>
              </a:xfrm>
            </p:spPr>
            <p:txBody>
              <a:bodyPr>
                <a:normAutofit/>
              </a:bodyPr>
              <a:lstStyle/>
              <a:p>
                <a:pPr>
                  <a:lnSpc>
                    <a:spcPct val="120000"/>
                  </a:lnSpc>
                  <a:spcBef>
                    <a:spcPts val="600"/>
                  </a:spcBef>
                  <a:spcAft>
                    <a:spcPts val="1200"/>
                  </a:spcAft>
                </a:pPr>
                <a:r>
                  <a:rPr lang="en-US" sz="2400" dirty="0"/>
                  <a:t>Uses the Polar Operational Limits Assessment Risk Indexing System (POLARIS)</a:t>
                </a:r>
              </a:p>
              <a:p>
                <a:pPr>
                  <a:lnSpc>
                    <a:spcPct val="120000"/>
                  </a:lnSpc>
                  <a:spcBef>
                    <a:spcPts val="600"/>
                  </a:spcBef>
                  <a:spcAft>
                    <a:spcPts val="1200"/>
                  </a:spcAft>
                </a:pPr>
                <a:r>
                  <a:rPr lang="en-US" sz="2400" dirty="0"/>
                  <a:t>POLARIS quantifies the ice condition by a “</a:t>
                </a:r>
                <a:r>
                  <a:rPr lang="en-US" sz="2400" u="sng" dirty="0"/>
                  <a:t>Risk Index Outcome</a:t>
                </a:r>
                <a:r>
                  <a:rPr lang="en-US" sz="2400" dirty="0"/>
                  <a:t>” method (RIO)</a:t>
                </a:r>
              </a:p>
              <a:p>
                <a:pPr indent="0">
                  <a:lnSpc>
                    <a:spcPct val="120000"/>
                  </a:lnSpc>
                  <a:spcBef>
                    <a:spcPts val="600"/>
                  </a:spcBef>
                  <a:spcAft>
                    <a:spcPts val="1200"/>
                  </a:spcAft>
                  <a:buNone/>
                </a:pPr>
                <a14:m>
                  <m:oMathPara xmlns:m="http://schemas.openxmlformats.org/officeDocument/2006/math">
                    <m:oMathParaPr>
                      <m:jc m:val="centerGroup"/>
                    </m:oMathParaPr>
                    <m:oMath xmlns:m="http://schemas.openxmlformats.org/officeDocument/2006/math">
                      <m:r>
                        <a:rPr lang="en-US" sz="2400" b="0" i="1" smtClean="0">
                          <a:solidFill>
                            <a:srgbClr val="EEE9AA"/>
                          </a:solidFill>
                          <a:latin typeface="Cambria Math" panose="02040503050406030204" pitchFamily="18" charset="0"/>
                        </a:rPr>
                        <m:t>𝑅𝐼𝑂</m:t>
                      </m:r>
                      <m:r>
                        <a:rPr lang="en-US" sz="2400" b="0" i="1" smtClean="0">
                          <a:latin typeface="Cambria Math" panose="02040503050406030204" pitchFamily="18" charset="0"/>
                        </a:rPr>
                        <m:t>=</m:t>
                      </m:r>
                      <m:nary>
                        <m:naryPr>
                          <m:chr m:val="∑"/>
                          <m:supHide m:val="on"/>
                          <m:ctrlPr>
                            <a:rPr lang="en-US" sz="2400" b="0" i="1" smtClean="0">
                              <a:latin typeface="Cambria Math" panose="02040503050406030204" pitchFamily="18" charset="0"/>
                            </a:rPr>
                          </m:ctrlPr>
                        </m:naryPr>
                        <m:sub>
                          <m:r>
                            <m:rPr>
                              <m:brk m:alnAt="7"/>
                            </m:rPr>
                            <a:rPr lang="en-US" sz="2400" b="0" i="1" smtClean="0">
                              <a:latin typeface="Cambria Math" panose="02040503050406030204" pitchFamily="18" charset="0"/>
                            </a:rPr>
                            <m:t>𝑖</m:t>
                          </m:r>
                        </m:sub>
                        <m:sup/>
                        <m:e>
                          <m:r>
                            <a:rPr lang="en-US" sz="2400" b="0" i="1" smtClean="0">
                              <a:latin typeface="Cambria Math" panose="02040503050406030204" pitchFamily="18" charset="0"/>
                            </a:rPr>
                            <m:t>(</m:t>
                          </m:r>
                          <m:sSub>
                            <m:sSubPr>
                              <m:ctrlPr>
                                <a:rPr lang="en-US" sz="2400" b="0" i="1" smtClean="0">
                                  <a:latin typeface="Cambria Math" panose="02040503050406030204" pitchFamily="18" charset="0"/>
                                </a:rPr>
                              </m:ctrlPr>
                            </m:sSubPr>
                            <m:e>
                              <m:r>
                                <a:rPr lang="en-US" sz="2400" b="0" i="1" smtClean="0">
                                  <a:latin typeface="Cambria Math" panose="02040503050406030204" pitchFamily="18" charset="0"/>
                                </a:rPr>
                                <m:t>𝐶</m:t>
                              </m:r>
                            </m:e>
                            <m:sub>
                              <m:r>
                                <a:rPr lang="en-US" sz="2400" b="0" i="1" smtClean="0">
                                  <a:latin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sSub>
                            <m:sSubPr>
                              <m:ctrlPr>
                                <a:rPr lang="en-US" sz="2400" b="0" i="1" smtClean="0">
                                  <a:latin typeface="Cambria Math" panose="02040503050406030204" pitchFamily="18" charset="0"/>
                                  <a:ea typeface="Cambria Math" panose="02040503050406030204" pitchFamily="18" charset="0"/>
                                </a:rPr>
                              </m:ctrlPr>
                            </m:sSubPr>
                            <m:e>
                              <m:r>
                                <a:rPr lang="en-US" sz="2400" b="0" i="1" smtClean="0">
                                  <a:latin typeface="Cambria Math" panose="02040503050406030204" pitchFamily="18" charset="0"/>
                                  <a:ea typeface="Cambria Math" panose="02040503050406030204" pitchFamily="18" charset="0"/>
                                </a:rPr>
                                <m:t>𝑅𝑉</m:t>
                              </m:r>
                            </m:e>
                            <m:sub>
                              <m:r>
                                <a:rPr lang="en-US" sz="2400" b="0" i="1" smtClean="0">
                                  <a:latin typeface="Cambria Math" panose="02040503050406030204" pitchFamily="18" charset="0"/>
                                  <a:ea typeface="Cambria Math" panose="02040503050406030204" pitchFamily="18" charset="0"/>
                                </a:rPr>
                                <m:t>𝑖</m:t>
                              </m:r>
                            </m:sub>
                          </m:sSub>
                          <m:r>
                            <a:rPr lang="en-US" sz="2400" b="0" i="1" smtClean="0">
                              <a:latin typeface="Cambria Math" panose="02040503050406030204" pitchFamily="18" charset="0"/>
                              <a:ea typeface="Cambria Math" panose="02040503050406030204" pitchFamily="18" charset="0"/>
                            </a:rPr>
                            <m:t>)</m:t>
                          </m:r>
                        </m:e>
                      </m:nary>
                    </m:oMath>
                  </m:oMathPara>
                </a14:m>
                <a:endParaRPr lang="en-US" sz="2400" dirty="0"/>
              </a:p>
              <a:p>
                <a:pPr>
                  <a:lnSpc>
                    <a:spcPct val="120000"/>
                  </a:lnSpc>
                  <a:spcBef>
                    <a:spcPts val="600"/>
                  </a:spcBef>
                  <a:spcAft>
                    <a:spcPts val="1200"/>
                  </a:spcAft>
                </a:pPr>
                <a:r>
                  <a:rPr lang="en-US" sz="2400" i="1" dirty="0"/>
                  <a:t>C</a:t>
                </a:r>
                <a:r>
                  <a:rPr lang="en-US" sz="2400" i="1" baseline="-25000" dirty="0"/>
                  <a:t>i</a:t>
                </a:r>
                <a:r>
                  <a:rPr lang="en-US" sz="2400" dirty="0"/>
                  <a:t> is the partial concentration of an ice type within the ice regime, and </a:t>
                </a:r>
                <a:r>
                  <a:rPr lang="en-US" sz="2400" i="1" dirty="0"/>
                  <a:t>RV</a:t>
                </a:r>
                <a:r>
                  <a:rPr lang="en-US" sz="2400" i="1" baseline="-25000" dirty="0"/>
                  <a:t>i</a:t>
                </a:r>
                <a:r>
                  <a:rPr lang="en-US" sz="2400" dirty="0"/>
                  <a:t> is the corresponding risk index value for a given ice type and a ship Ice Class</a:t>
                </a:r>
              </a:p>
              <a:p>
                <a:pPr marL="0" indent="0">
                  <a:buNone/>
                </a:pPr>
                <a:endParaRPr lang="en-US" sz="2400" dirty="0"/>
              </a:p>
            </p:txBody>
          </p:sp>
        </mc:Choice>
        <mc:Fallback xmlns="">
          <p:sp>
            <p:nvSpPr>
              <p:cNvPr id="3" name="Content Placeholder 2"/>
              <p:cNvSpPr>
                <a:spLocks noGrp="1" noRot="1" noChangeAspect="1" noMove="1" noResize="1" noEditPoints="1" noAdjustHandles="1" noChangeArrowheads="1" noChangeShapeType="1" noTextEdit="1"/>
              </p:cNvSpPr>
              <p:nvPr>
                <p:ph idx="4294967295"/>
              </p:nvPr>
            </p:nvSpPr>
            <p:spPr>
              <a:xfrm>
                <a:off x="1031358" y="1515249"/>
                <a:ext cx="11057861" cy="3864825"/>
              </a:xfrm>
              <a:blipFill>
                <a:blip r:embed="rId2"/>
                <a:stretch>
                  <a:fillRect l="-688" b="-9150"/>
                </a:stretch>
              </a:blipFill>
            </p:spPr>
            <p:txBody>
              <a:bodyPr/>
              <a:lstStyle/>
              <a:p>
                <a:r>
                  <a:rPr lang="en-US">
                    <a:noFill/>
                  </a:rPr>
                  <a:t> </a:t>
                </a:r>
              </a:p>
            </p:txBody>
          </p:sp>
        </mc:Fallback>
      </mc:AlternateContent>
      <p:sp>
        <p:nvSpPr>
          <p:cNvPr id="5" name="Title 1">
            <a:extLst>
              <a:ext uri="{FF2B5EF4-FFF2-40B4-BE49-F238E27FC236}">
                <a16:creationId xmlns:a16="http://schemas.microsoft.com/office/drawing/2014/main" id="{C15294F9-8829-574C-A36B-7052F838C249}"/>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3: a forecasted, numeric Arctic ice condition index </a:t>
            </a:r>
          </a:p>
        </p:txBody>
      </p:sp>
      <p:sp>
        <p:nvSpPr>
          <p:cNvPr id="2" name="Rectangle 1">
            <a:extLst>
              <a:ext uri="{FF2B5EF4-FFF2-40B4-BE49-F238E27FC236}">
                <a16:creationId xmlns:a16="http://schemas.microsoft.com/office/drawing/2014/main" id="{BA4216E1-6887-4E4B-ABBB-14C4ABCB26E3}"/>
              </a:ext>
            </a:extLst>
          </p:cNvPr>
          <p:cNvSpPr/>
          <p:nvPr/>
        </p:nvSpPr>
        <p:spPr>
          <a:xfrm>
            <a:off x="314909"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437643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1991" y="1491271"/>
            <a:ext cx="10146118" cy="518282"/>
          </a:xfrm>
        </p:spPr>
        <p:txBody>
          <a:bodyPr>
            <a:normAutofit/>
          </a:bodyPr>
          <a:lstStyle/>
          <a:p>
            <a:r>
              <a:rPr lang="en-US" sz="2400" dirty="0"/>
              <a:t>Values of </a:t>
            </a:r>
            <a:r>
              <a:rPr lang="en-US" sz="2400" i="1" dirty="0"/>
              <a:t>RV</a:t>
            </a:r>
            <a:r>
              <a:rPr lang="en-US" sz="2400" i="1" baseline="-25000" dirty="0"/>
              <a:t>i</a:t>
            </a:r>
            <a:r>
              <a:rPr lang="en-US" sz="2400" dirty="0"/>
              <a:t> for ice type and Ice Class</a:t>
            </a: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562100" y="1938462"/>
            <a:ext cx="9144000" cy="4901240"/>
          </a:xfrm>
          <a:prstGeom prst="rect">
            <a:avLst/>
          </a:prstGeom>
        </p:spPr>
      </p:pic>
      <p:sp>
        <p:nvSpPr>
          <p:cNvPr id="5" name="Title 1">
            <a:extLst>
              <a:ext uri="{FF2B5EF4-FFF2-40B4-BE49-F238E27FC236}">
                <a16:creationId xmlns:a16="http://schemas.microsoft.com/office/drawing/2014/main" id="{CD5A6BF2-9257-054D-8413-82A2E34FDBDE}"/>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3: a forecasted, numeric Arctic ice condition index </a:t>
            </a:r>
          </a:p>
        </p:txBody>
      </p:sp>
      <p:sp>
        <p:nvSpPr>
          <p:cNvPr id="2" name="Rectangle 1">
            <a:extLst>
              <a:ext uri="{FF2B5EF4-FFF2-40B4-BE49-F238E27FC236}">
                <a16:creationId xmlns:a16="http://schemas.microsoft.com/office/drawing/2014/main" id="{4A167DB0-F625-4A92-9E38-D2D3159BCB3D}"/>
              </a:ext>
            </a:extLst>
          </p:cNvPr>
          <p:cNvSpPr/>
          <p:nvPr/>
        </p:nvSpPr>
        <p:spPr>
          <a:xfrm>
            <a:off x="617808" y="18298"/>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48684620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16731" y="1491271"/>
            <a:ext cx="10715107" cy="483122"/>
          </a:xfrm>
        </p:spPr>
        <p:txBody>
          <a:bodyPr>
            <a:normAutofit/>
          </a:bodyPr>
          <a:lstStyle/>
          <a:p>
            <a:r>
              <a:rPr lang="en-US" sz="2400" dirty="0"/>
              <a:t>Interpolate RIO with ice conditions for a ship</a:t>
            </a:r>
          </a:p>
        </p:txBody>
      </p:sp>
      <p:graphicFrame>
        <p:nvGraphicFramePr>
          <p:cNvPr id="6" name="Table 5">
            <a:extLst>
              <a:ext uri="{FF2B5EF4-FFF2-40B4-BE49-F238E27FC236}">
                <a16:creationId xmlns:a16="http://schemas.microsoft.com/office/drawing/2014/main" id="{63F49FD0-322A-D742-AF1C-3FD2BE7C5F2C}"/>
              </a:ext>
            </a:extLst>
          </p:cNvPr>
          <p:cNvGraphicFramePr>
            <a:graphicFrameLocks noGrp="1"/>
          </p:cNvGraphicFramePr>
          <p:nvPr>
            <p:extLst>
              <p:ext uri="{D42A27DB-BD31-4B8C-83A1-F6EECF244321}">
                <p14:modId xmlns:p14="http://schemas.microsoft.com/office/powerpoint/2010/main" val="2138856119"/>
              </p:ext>
            </p:extLst>
          </p:nvPr>
        </p:nvGraphicFramePr>
        <p:xfrm>
          <a:off x="842175" y="2009032"/>
          <a:ext cx="11064221" cy="3953899"/>
        </p:xfrm>
        <a:graphic>
          <a:graphicData uri="http://schemas.openxmlformats.org/drawingml/2006/table">
            <a:tbl>
              <a:tblPr firstRow="1" bandRow="1">
                <a:tableStyleId>{5C22544A-7EE6-4342-B048-85BDC9FD1C3A}</a:tableStyleId>
              </a:tblPr>
              <a:tblGrid>
                <a:gridCol w="3640828">
                  <a:extLst>
                    <a:ext uri="{9D8B030D-6E8A-4147-A177-3AD203B41FA5}">
                      <a16:colId xmlns:a16="http://schemas.microsoft.com/office/drawing/2014/main" val="20000"/>
                    </a:ext>
                  </a:extLst>
                </a:gridCol>
                <a:gridCol w="3759899">
                  <a:extLst>
                    <a:ext uri="{9D8B030D-6E8A-4147-A177-3AD203B41FA5}">
                      <a16:colId xmlns:a16="http://schemas.microsoft.com/office/drawing/2014/main" val="20001"/>
                    </a:ext>
                  </a:extLst>
                </a:gridCol>
                <a:gridCol w="3663494">
                  <a:extLst>
                    <a:ext uri="{9D8B030D-6E8A-4147-A177-3AD203B41FA5}">
                      <a16:colId xmlns:a16="http://schemas.microsoft.com/office/drawing/2014/main" val="20002"/>
                    </a:ext>
                  </a:extLst>
                </a:gridCol>
              </a:tblGrid>
              <a:tr h="781043">
                <a:tc>
                  <a:txBody>
                    <a:bodyPr/>
                    <a:lstStyle/>
                    <a:p>
                      <a:pPr algn="ctr"/>
                      <a:r>
                        <a:rPr lang="en-US" sz="2400" b="0" dirty="0">
                          <a:solidFill>
                            <a:srgbClr val="FFFF00"/>
                          </a:solidFill>
                        </a:rPr>
                        <a:t>RIO</a:t>
                      </a:r>
                    </a:p>
                  </a:txBody>
                  <a:tcPr/>
                </a:tc>
                <a:tc>
                  <a:txBody>
                    <a:bodyPr/>
                    <a:lstStyle/>
                    <a:p>
                      <a:pPr algn="ctr"/>
                      <a:r>
                        <a:rPr lang="en-US" sz="2400" b="0" dirty="0">
                          <a:solidFill>
                            <a:srgbClr val="FFFF00"/>
                          </a:solidFill>
                        </a:rPr>
                        <a:t>Ice Classes </a:t>
                      </a:r>
                    </a:p>
                    <a:p>
                      <a:pPr algn="ctr"/>
                      <a:r>
                        <a:rPr lang="en-US" sz="2400" b="0" dirty="0">
                          <a:solidFill>
                            <a:srgbClr val="FFFF00"/>
                          </a:solidFill>
                        </a:rPr>
                        <a:t>PC1-PC7</a:t>
                      </a:r>
                    </a:p>
                  </a:txBody>
                  <a:tcPr/>
                </a:tc>
                <a:tc>
                  <a:txBody>
                    <a:bodyPr/>
                    <a:lstStyle/>
                    <a:p>
                      <a:pPr algn="ctr"/>
                      <a:r>
                        <a:rPr lang="en-US" sz="2400" b="0" dirty="0">
                          <a:solidFill>
                            <a:srgbClr val="FFFF00"/>
                          </a:solidFill>
                        </a:rPr>
                        <a:t>Ice Class below PC7</a:t>
                      </a:r>
                      <a:r>
                        <a:rPr lang="en-US" sz="2400" b="0" baseline="0" dirty="0">
                          <a:solidFill>
                            <a:srgbClr val="FFFF00"/>
                          </a:solidFill>
                        </a:rPr>
                        <a:t> or not assigned</a:t>
                      </a:r>
                      <a:endParaRPr lang="en-US" sz="2400" b="0" dirty="0">
                        <a:solidFill>
                          <a:srgbClr val="FFFF00"/>
                        </a:solidFill>
                      </a:endParaRPr>
                    </a:p>
                  </a:txBody>
                  <a:tcPr/>
                </a:tc>
                <a:extLst>
                  <a:ext uri="{0D108BD9-81ED-4DB2-BD59-A6C34878D82A}">
                    <a16:rowId xmlns:a16="http://schemas.microsoft.com/office/drawing/2014/main" val="10000"/>
                  </a:ext>
                </a:extLst>
              </a:tr>
              <a:tr h="753499">
                <a:tc>
                  <a:txBody>
                    <a:bodyPr/>
                    <a:lstStyle/>
                    <a:p>
                      <a:pPr algn="ctr"/>
                      <a:r>
                        <a:rPr lang="en-US" sz="2400" dirty="0">
                          <a:solidFill>
                            <a:schemeClr val="bg1"/>
                          </a:solidFill>
                        </a:rPr>
                        <a:t>RIO</a:t>
                      </a:r>
                      <a:r>
                        <a:rPr lang="en-US" sz="2400" baseline="0" dirty="0">
                          <a:solidFill>
                            <a:schemeClr val="bg1"/>
                          </a:solidFill>
                        </a:rPr>
                        <a:t> ≥ 0</a:t>
                      </a:r>
                      <a:endParaRPr lang="en-US" sz="2400" dirty="0">
                        <a:solidFill>
                          <a:schemeClr val="bg1"/>
                        </a:solidFill>
                      </a:endParaRPr>
                    </a:p>
                  </a:txBody>
                  <a:tcPr/>
                </a:tc>
                <a:tc>
                  <a:txBody>
                    <a:bodyPr/>
                    <a:lstStyle/>
                    <a:p>
                      <a:pPr algn="ctr"/>
                      <a:r>
                        <a:rPr lang="en-US" sz="2400" dirty="0">
                          <a:solidFill>
                            <a:schemeClr val="bg1"/>
                          </a:solidFill>
                        </a:rPr>
                        <a:t>Normal sailing</a:t>
                      </a:r>
                    </a:p>
                  </a:txBody>
                  <a:tcPr/>
                </a:tc>
                <a:tc>
                  <a:txBody>
                    <a:bodyPr/>
                    <a:lstStyle/>
                    <a:p>
                      <a:pPr algn="ctr"/>
                      <a:r>
                        <a:rPr lang="en-US" sz="2400" dirty="0">
                          <a:solidFill>
                            <a:schemeClr val="bg1"/>
                          </a:solidFill>
                        </a:rPr>
                        <a:t>Normal sailing</a:t>
                      </a:r>
                    </a:p>
                  </a:txBody>
                  <a:tcPr/>
                </a:tc>
                <a:extLst>
                  <a:ext uri="{0D108BD9-81ED-4DB2-BD59-A6C34878D82A}">
                    <a16:rowId xmlns:a16="http://schemas.microsoft.com/office/drawing/2014/main" val="10001"/>
                  </a:ext>
                </a:extLst>
              </a:tr>
              <a:tr h="1128174">
                <a:tc>
                  <a:txBody>
                    <a:bodyPr/>
                    <a:lstStyle/>
                    <a:p>
                      <a:pPr algn="ctr"/>
                      <a:r>
                        <a:rPr lang="en-US" sz="2400" dirty="0">
                          <a:solidFill>
                            <a:schemeClr val="bg1"/>
                          </a:solidFill>
                        </a:rPr>
                        <a:t>-10 </a:t>
                      </a:r>
                      <a:r>
                        <a:rPr lang="en-US" sz="2400" baseline="0" dirty="0">
                          <a:solidFill>
                            <a:schemeClr val="bg1"/>
                          </a:solidFill>
                        </a:rPr>
                        <a:t>≤</a:t>
                      </a:r>
                      <a:r>
                        <a:rPr lang="en-US" sz="2400" dirty="0">
                          <a:solidFill>
                            <a:schemeClr val="bg1"/>
                          </a:solidFill>
                        </a:rPr>
                        <a:t> RIO</a:t>
                      </a:r>
                      <a:r>
                        <a:rPr lang="en-US" sz="2400" baseline="0" dirty="0">
                          <a:solidFill>
                            <a:schemeClr val="bg1"/>
                          </a:solidFill>
                        </a:rPr>
                        <a:t> &lt; 0</a:t>
                      </a:r>
                      <a:endParaRPr lang="en-US" sz="2400" dirty="0">
                        <a:solidFill>
                          <a:schemeClr val="bg1"/>
                        </a:solidFill>
                      </a:endParaRPr>
                    </a:p>
                  </a:txBody>
                  <a:tcPr/>
                </a:tc>
                <a:tc>
                  <a:txBody>
                    <a:bodyPr/>
                    <a:lstStyle/>
                    <a:p>
                      <a:pPr algn="ctr"/>
                      <a:r>
                        <a:rPr lang="en-US" sz="2400" dirty="0">
                          <a:solidFill>
                            <a:schemeClr val="bg1"/>
                          </a:solidFill>
                        </a:rPr>
                        <a:t>Elevated</a:t>
                      </a:r>
                      <a:r>
                        <a:rPr lang="en-US" sz="2400" baseline="0" dirty="0">
                          <a:solidFill>
                            <a:schemeClr val="bg1"/>
                          </a:solidFill>
                        </a:rPr>
                        <a:t> sailing risk, proceed sailing with caution</a:t>
                      </a:r>
                      <a:endParaRPr lang="en-US" sz="2400" dirty="0">
                        <a:solidFill>
                          <a:schemeClr val="bg1"/>
                        </a:solidFill>
                      </a:endParaRPr>
                    </a:p>
                  </a:txBody>
                  <a:tcPr/>
                </a:tc>
                <a:tc>
                  <a:txBody>
                    <a:bodyPr/>
                    <a:lstStyle/>
                    <a:p>
                      <a:pPr algn="ctr"/>
                      <a:r>
                        <a:rPr lang="en-US" sz="2400" dirty="0">
                          <a:solidFill>
                            <a:schemeClr val="bg1"/>
                          </a:solidFill>
                        </a:rPr>
                        <a:t>Sailing subject to special consideration (i.e., sailing</a:t>
                      </a:r>
                      <a:r>
                        <a:rPr lang="en-US" sz="2400" baseline="0" dirty="0">
                          <a:solidFill>
                            <a:schemeClr val="bg1"/>
                          </a:solidFill>
                        </a:rPr>
                        <a:t> not recommended)</a:t>
                      </a:r>
                      <a:endParaRPr lang="en-US" sz="2400" dirty="0">
                        <a:solidFill>
                          <a:schemeClr val="bg1"/>
                        </a:solidFill>
                      </a:endParaRPr>
                    </a:p>
                  </a:txBody>
                  <a:tcPr/>
                </a:tc>
                <a:extLst>
                  <a:ext uri="{0D108BD9-81ED-4DB2-BD59-A6C34878D82A}">
                    <a16:rowId xmlns:a16="http://schemas.microsoft.com/office/drawing/2014/main" val="10002"/>
                  </a:ext>
                </a:extLst>
              </a:tr>
              <a:tr h="1128174">
                <a:tc>
                  <a:txBody>
                    <a:bodyPr/>
                    <a:lstStyle/>
                    <a:p>
                      <a:pPr algn="ctr"/>
                      <a:r>
                        <a:rPr lang="en-US" sz="2400" dirty="0">
                          <a:solidFill>
                            <a:schemeClr val="bg1"/>
                          </a:solidFill>
                        </a:rPr>
                        <a:t>RIO</a:t>
                      </a:r>
                      <a:r>
                        <a:rPr lang="en-US" sz="2400" baseline="0" dirty="0">
                          <a:solidFill>
                            <a:schemeClr val="bg1"/>
                          </a:solidFill>
                        </a:rPr>
                        <a:t> &lt; -10</a:t>
                      </a:r>
                      <a:endParaRPr lang="en-US" sz="2400" dirty="0">
                        <a:solidFill>
                          <a:schemeClr val="bg1"/>
                        </a:solidFill>
                      </a:endParaRPr>
                    </a:p>
                  </a:txBody>
                  <a:tcPr/>
                </a:tc>
                <a:tc>
                  <a:txBody>
                    <a:bodyPr/>
                    <a:lstStyle/>
                    <a:p>
                      <a:pPr algn="ctr"/>
                      <a:r>
                        <a:rPr lang="en-US" sz="2400" dirty="0">
                          <a:solidFill>
                            <a:schemeClr val="bg1"/>
                          </a:solidFill>
                        </a:rPr>
                        <a:t>Sailing subject to special consideration (i.e., sailing</a:t>
                      </a:r>
                      <a:r>
                        <a:rPr lang="en-US" sz="2400" baseline="0" dirty="0">
                          <a:solidFill>
                            <a:schemeClr val="bg1"/>
                          </a:solidFill>
                        </a:rPr>
                        <a:t> not recommended)</a:t>
                      </a:r>
                      <a:endParaRPr lang="en-US" sz="2400" dirty="0">
                        <a:solidFill>
                          <a:schemeClr val="bg1"/>
                        </a:solidFill>
                      </a:endParaRPr>
                    </a:p>
                  </a:txBody>
                  <a:tcPr/>
                </a:tc>
                <a:tc>
                  <a:txBody>
                    <a:bodyPr/>
                    <a:lstStyle/>
                    <a:p>
                      <a:pPr algn="ctr"/>
                      <a:r>
                        <a:rPr lang="en-US" sz="2400" dirty="0">
                          <a:solidFill>
                            <a:schemeClr val="bg1"/>
                          </a:solidFill>
                        </a:rPr>
                        <a:t>Sailing subject to special consideration (i.e., sailing</a:t>
                      </a:r>
                      <a:r>
                        <a:rPr lang="en-US" sz="2400" baseline="0" dirty="0">
                          <a:solidFill>
                            <a:schemeClr val="bg1"/>
                          </a:solidFill>
                        </a:rPr>
                        <a:t> not recommended)</a:t>
                      </a:r>
                      <a:endParaRPr lang="en-US" sz="2400" dirty="0">
                        <a:solidFill>
                          <a:schemeClr val="bg1"/>
                        </a:solidFill>
                      </a:endParaRPr>
                    </a:p>
                  </a:txBody>
                  <a:tcPr/>
                </a:tc>
                <a:extLst>
                  <a:ext uri="{0D108BD9-81ED-4DB2-BD59-A6C34878D82A}">
                    <a16:rowId xmlns:a16="http://schemas.microsoft.com/office/drawing/2014/main" val="10003"/>
                  </a:ext>
                </a:extLst>
              </a:tr>
            </a:tbl>
          </a:graphicData>
        </a:graphic>
      </p:graphicFrame>
      <p:sp>
        <p:nvSpPr>
          <p:cNvPr id="7" name="Title 1">
            <a:extLst>
              <a:ext uri="{FF2B5EF4-FFF2-40B4-BE49-F238E27FC236}">
                <a16:creationId xmlns:a16="http://schemas.microsoft.com/office/drawing/2014/main" id="{5B9BD611-94C5-E94B-AAA6-86FF9C2A026E}"/>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3: a forecasted, numeric Arctic ice condition index </a:t>
            </a:r>
          </a:p>
        </p:txBody>
      </p:sp>
      <p:sp>
        <p:nvSpPr>
          <p:cNvPr id="2" name="Rectangle 1">
            <a:extLst>
              <a:ext uri="{FF2B5EF4-FFF2-40B4-BE49-F238E27FC236}">
                <a16:creationId xmlns:a16="http://schemas.microsoft.com/office/drawing/2014/main" id="{86822921-015A-4829-B6C6-24AD7B53FB26}"/>
              </a:ext>
            </a:extLst>
          </p:cNvPr>
          <p:cNvSpPr/>
          <p:nvPr/>
        </p:nvSpPr>
        <p:spPr>
          <a:xfrm>
            <a:off x="655908"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7177698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2"/>
          <p:cNvSpPr txBox="1">
            <a:spLocks/>
          </p:cNvSpPr>
          <p:nvPr/>
        </p:nvSpPr>
        <p:spPr>
          <a:xfrm>
            <a:off x="7659998" y="6246057"/>
            <a:ext cx="2391390" cy="50939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RIO for PC 1</a:t>
            </a:r>
          </a:p>
        </p:txBody>
      </p:sp>
      <p:sp>
        <p:nvSpPr>
          <p:cNvPr id="8" name="Title 1">
            <a:extLst>
              <a:ext uri="{FF2B5EF4-FFF2-40B4-BE49-F238E27FC236}">
                <a16:creationId xmlns:a16="http://schemas.microsoft.com/office/drawing/2014/main" id="{80BE09CA-9D8E-D146-825A-83303CE5D9BE}"/>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4: a visualization tool as an aid to vessel mariner </a:t>
            </a:r>
          </a:p>
        </p:txBody>
      </p:sp>
      <p:graphicFrame>
        <p:nvGraphicFramePr>
          <p:cNvPr id="7" name="Table 6">
            <a:extLst>
              <a:ext uri="{FF2B5EF4-FFF2-40B4-BE49-F238E27FC236}">
                <a16:creationId xmlns:a16="http://schemas.microsoft.com/office/drawing/2014/main" id="{7C692261-458E-914D-A896-6B91B087F314}"/>
              </a:ext>
            </a:extLst>
          </p:cNvPr>
          <p:cNvGraphicFramePr>
            <a:graphicFrameLocks noGrp="1"/>
          </p:cNvGraphicFramePr>
          <p:nvPr>
            <p:extLst>
              <p:ext uri="{D42A27DB-BD31-4B8C-83A1-F6EECF244321}">
                <p14:modId xmlns:p14="http://schemas.microsoft.com/office/powerpoint/2010/main" val="2358459383"/>
              </p:ext>
            </p:extLst>
          </p:nvPr>
        </p:nvGraphicFramePr>
        <p:xfrm>
          <a:off x="419529" y="2305785"/>
          <a:ext cx="4977969" cy="3041001"/>
        </p:xfrm>
        <a:graphic>
          <a:graphicData uri="http://schemas.openxmlformats.org/drawingml/2006/table">
            <a:tbl>
              <a:tblPr firstRow="1" bandRow="1">
                <a:tableStyleId>{5C22544A-7EE6-4342-B048-85BDC9FD1C3A}</a:tableStyleId>
              </a:tblPr>
              <a:tblGrid>
                <a:gridCol w="1180671">
                  <a:extLst>
                    <a:ext uri="{9D8B030D-6E8A-4147-A177-3AD203B41FA5}">
                      <a16:colId xmlns:a16="http://schemas.microsoft.com/office/drawing/2014/main" val="20000"/>
                    </a:ext>
                  </a:extLst>
                </a:gridCol>
                <a:gridCol w="1765300">
                  <a:extLst>
                    <a:ext uri="{9D8B030D-6E8A-4147-A177-3AD203B41FA5}">
                      <a16:colId xmlns:a16="http://schemas.microsoft.com/office/drawing/2014/main" val="20001"/>
                    </a:ext>
                  </a:extLst>
                </a:gridCol>
                <a:gridCol w="2031998">
                  <a:extLst>
                    <a:ext uri="{9D8B030D-6E8A-4147-A177-3AD203B41FA5}">
                      <a16:colId xmlns:a16="http://schemas.microsoft.com/office/drawing/2014/main" val="20002"/>
                    </a:ext>
                  </a:extLst>
                </a:gridCol>
              </a:tblGrid>
              <a:tr h="604206">
                <a:tc>
                  <a:txBody>
                    <a:bodyPr/>
                    <a:lstStyle/>
                    <a:p>
                      <a:pPr algn="ctr"/>
                      <a:r>
                        <a:rPr lang="en-US" sz="1400" dirty="0">
                          <a:solidFill>
                            <a:srgbClr val="FFFF00"/>
                          </a:solidFill>
                        </a:rPr>
                        <a:t>RIO</a:t>
                      </a:r>
                    </a:p>
                  </a:txBody>
                  <a:tcPr/>
                </a:tc>
                <a:tc>
                  <a:txBody>
                    <a:bodyPr/>
                    <a:lstStyle/>
                    <a:p>
                      <a:pPr algn="ctr"/>
                      <a:r>
                        <a:rPr lang="en-US" sz="1400" dirty="0">
                          <a:solidFill>
                            <a:srgbClr val="FFFF00"/>
                          </a:solidFill>
                        </a:rPr>
                        <a:t>Ice Classes </a:t>
                      </a:r>
                    </a:p>
                    <a:p>
                      <a:pPr algn="ctr"/>
                      <a:r>
                        <a:rPr lang="en-US" sz="1400" dirty="0">
                          <a:solidFill>
                            <a:srgbClr val="FFFF00"/>
                          </a:solidFill>
                        </a:rPr>
                        <a:t>PC1-PC7</a:t>
                      </a:r>
                    </a:p>
                  </a:txBody>
                  <a:tcPr/>
                </a:tc>
                <a:tc>
                  <a:txBody>
                    <a:bodyPr/>
                    <a:lstStyle/>
                    <a:p>
                      <a:pPr algn="ctr"/>
                      <a:r>
                        <a:rPr lang="en-US" sz="1400" dirty="0">
                          <a:solidFill>
                            <a:srgbClr val="FFFF00"/>
                          </a:solidFill>
                        </a:rPr>
                        <a:t>Ice Class below PC7</a:t>
                      </a:r>
                      <a:r>
                        <a:rPr lang="en-US" sz="1400" baseline="0" dirty="0">
                          <a:solidFill>
                            <a:srgbClr val="FFFF00"/>
                          </a:solidFill>
                        </a:rPr>
                        <a:t> or not assigned</a:t>
                      </a:r>
                      <a:endParaRPr lang="en-US" sz="1400" dirty="0">
                        <a:solidFill>
                          <a:srgbClr val="FFFF00"/>
                        </a:solidFill>
                      </a:endParaRPr>
                    </a:p>
                  </a:txBody>
                  <a:tcPr/>
                </a:tc>
                <a:extLst>
                  <a:ext uri="{0D108BD9-81ED-4DB2-BD59-A6C34878D82A}">
                    <a16:rowId xmlns:a16="http://schemas.microsoft.com/office/drawing/2014/main" val="10000"/>
                  </a:ext>
                </a:extLst>
              </a:tr>
              <a:tr h="582898">
                <a:tc>
                  <a:txBody>
                    <a:bodyPr/>
                    <a:lstStyle/>
                    <a:p>
                      <a:pPr algn="ctr"/>
                      <a:r>
                        <a:rPr lang="en-US" sz="1400" dirty="0">
                          <a:solidFill>
                            <a:schemeClr val="bg1"/>
                          </a:solidFill>
                          <a:highlight>
                            <a:srgbClr val="00FFFF"/>
                          </a:highlight>
                        </a:rPr>
                        <a:t>RIO</a:t>
                      </a:r>
                      <a:r>
                        <a:rPr lang="en-US" sz="1400" baseline="0" dirty="0">
                          <a:solidFill>
                            <a:schemeClr val="bg1"/>
                          </a:solidFill>
                          <a:highlight>
                            <a:srgbClr val="00FFFF"/>
                          </a:highlight>
                        </a:rPr>
                        <a:t> ≥ 0</a:t>
                      </a:r>
                      <a:endParaRPr lang="en-US" sz="1400" dirty="0">
                        <a:solidFill>
                          <a:schemeClr val="bg1"/>
                        </a:solidFill>
                        <a:highlight>
                          <a:srgbClr val="00FFFF"/>
                        </a:highlight>
                      </a:endParaRPr>
                    </a:p>
                  </a:txBody>
                  <a:tcPr/>
                </a:tc>
                <a:tc>
                  <a:txBody>
                    <a:bodyPr/>
                    <a:lstStyle/>
                    <a:p>
                      <a:pPr algn="ctr"/>
                      <a:r>
                        <a:rPr lang="en-US" sz="1400" dirty="0">
                          <a:solidFill>
                            <a:schemeClr val="bg1"/>
                          </a:solidFill>
                          <a:highlight>
                            <a:srgbClr val="00FFFF"/>
                          </a:highlight>
                        </a:rPr>
                        <a:t>Normal sailing</a:t>
                      </a:r>
                    </a:p>
                  </a:txBody>
                  <a:tcPr/>
                </a:tc>
                <a:tc>
                  <a:txBody>
                    <a:bodyPr/>
                    <a:lstStyle/>
                    <a:p>
                      <a:pPr algn="ctr"/>
                      <a:r>
                        <a:rPr lang="en-US" sz="1400" dirty="0">
                          <a:solidFill>
                            <a:schemeClr val="bg1"/>
                          </a:solidFill>
                          <a:highlight>
                            <a:srgbClr val="00FFFF"/>
                          </a:highlight>
                        </a:rPr>
                        <a:t>Normal sailing</a:t>
                      </a:r>
                    </a:p>
                  </a:txBody>
                  <a:tcPr/>
                </a:tc>
                <a:extLst>
                  <a:ext uri="{0D108BD9-81ED-4DB2-BD59-A6C34878D82A}">
                    <a16:rowId xmlns:a16="http://schemas.microsoft.com/office/drawing/2014/main" val="10001"/>
                  </a:ext>
                </a:extLst>
              </a:tr>
              <a:tr h="872742">
                <a:tc>
                  <a:txBody>
                    <a:bodyPr/>
                    <a:lstStyle/>
                    <a:p>
                      <a:pPr algn="ctr"/>
                      <a:r>
                        <a:rPr lang="en-US" sz="1400" dirty="0">
                          <a:solidFill>
                            <a:schemeClr val="bg1"/>
                          </a:solidFill>
                        </a:rPr>
                        <a:t>-10 </a:t>
                      </a:r>
                      <a:r>
                        <a:rPr lang="en-US" sz="1400" baseline="0" dirty="0">
                          <a:solidFill>
                            <a:schemeClr val="bg1"/>
                          </a:solidFill>
                        </a:rPr>
                        <a:t>≤</a:t>
                      </a:r>
                      <a:r>
                        <a:rPr lang="en-US" sz="1400" dirty="0">
                          <a:solidFill>
                            <a:schemeClr val="bg1"/>
                          </a:solidFill>
                        </a:rPr>
                        <a:t> RIO</a:t>
                      </a:r>
                      <a:r>
                        <a:rPr lang="en-US" sz="1400" baseline="0" dirty="0">
                          <a:solidFill>
                            <a:schemeClr val="bg1"/>
                          </a:solidFill>
                        </a:rPr>
                        <a:t> &lt; 0</a:t>
                      </a:r>
                      <a:endParaRPr lang="en-US" sz="1400" dirty="0">
                        <a:solidFill>
                          <a:schemeClr val="bg1"/>
                        </a:solidFill>
                      </a:endParaRPr>
                    </a:p>
                  </a:txBody>
                  <a:tcPr/>
                </a:tc>
                <a:tc>
                  <a:txBody>
                    <a:bodyPr/>
                    <a:lstStyle/>
                    <a:p>
                      <a:pPr algn="ctr"/>
                      <a:r>
                        <a:rPr lang="en-US" sz="1400" dirty="0">
                          <a:solidFill>
                            <a:schemeClr val="bg1"/>
                          </a:solidFill>
                        </a:rPr>
                        <a:t>Elevated</a:t>
                      </a:r>
                      <a:r>
                        <a:rPr lang="en-US" sz="1400" baseline="0" dirty="0">
                          <a:solidFill>
                            <a:schemeClr val="bg1"/>
                          </a:solidFill>
                        </a:rPr>
                        <a:t> sailing risk, proceed sailing with caution</a:t>
                      </a:r>
                      <a:endParaRPr lang="en-US" sz="1400" dirty="0">
                        <a:solidFill>
                          <a:schemeClr val="bg1"/>
                        </a:solidFill>
                      </a:endParaRPr>
                    </a:p>
                  </a:txBody>
                  <a:tcPr/>
                </a:tc>
                <a:tc>
                  <a:txBody>
                    <a:bodyPr/>
                    <a:lstStyle/>
                    <a:p>
                      <a:pPr algn="ctr"/>
                      <a:r>
                        <a:rPr lang="en-US" sz="1400" dirty="0">
                          <a:solidFill>
                            <a:schemeClr val="bg1"/>
                          </a:solidFill>
                        </a:rPr>
                        <a:t>Sailing subject to special consideration (i.e., sailing</a:t>
                      </a:r>
                      <a:r>
                        <a:rPr lang="en-US" sz="1400" baseline="0" dirty="0">
                          <a:solidFill>
                            <a:schemeClr val="bg1"/>
                          </a:solidFill>
                        </a:rPr>
                        <a:t> not recommended)</a:t>
                      </a:r>
                      <a:endParaRPr lang="en-US" sz="1400" dirty="0">
                        <a:solidFill>
                          <a:schemeClr val="bg1"/>
                        </a:solidFill>
                      </a:endParaRPr>
                    </a:p>
                  </a:txBody>
                  <a:tcPr/>
                </a:tc>
                <a:extLst>
                  <a:ext uri="{0D108BD9-81ED-4DB2-BD59-A6C34878D82A}">
                    <a16:rowId xmlns:a16="http://schemas.microsoft.com/office/drawing/2014/main" val="10002"/>
                  </a:ext>
                </a:extLst>
              </a:tr>
              <a:tr h="981155">
                <a:tc>
                  <a:txBody>
                    <a:bodyPr/>
                    <a:lstStyle/>
                    <a:p>
                      <a:pPr algn="ctr"/>
                      <a:r>
                        <a:rPr lang="en-US" sz="1400" dirty="0">
                          <a:solidFill>
                            <a:schemeClr val="bg1"/>
                          </a:solidFill>
                        </a:rPr>
                        <a:t>RIO</a:t>
                      </a:r>
                      <a:r>
                        <a:rPr lang="en-US" sz="1400" baseline="0" dirty="0">
                          <a:solidFill>
                            <a:schemeClr val="bg1"/>
                          </a:solidFill>
                        </a:rPr>
                        <a:t> &lt; -10</a:t>
                      </a:r>
                      <a:endParaRPr lang="en-US" sz="1400" dirty="0">
                        <a:solidFill>
                          <a:schemeClr val="bg1"/>
                        </a:solidFill>
                      </a:endParaRPr>
                    </a:p>
                  </a:txBody>
                  <a:tcPr/>
                </a:tc>
                <a:tc>
                  <a:txBody>
                    <a:bodyPr/>
                    <a:lstStyle/>
                    <a:p>
                      <a:pPr algn="ctr"/>
                      <a:r>
                        <a:rPr lang="en-US" sz="1400" dirty="0">
                          <a:solidFill>
                            <a:schemeClr val="bg1"/>
                          </a:solidFill>
                        </a:rPr>
                        <a:t>Sailing subject to special consideration (i.e., sailing</a:t>
                      </a:r>
                      <a:r>
                        <a:rPr lang="en-US" sz="1400" baseline="0" dirty="0">
                          <a:solidFill>
                            <a:schemeClr val="bg1"/>
                          </a:solidFill>
                        </a:rPr>
                        <a:t> not recommended)</a:t>
                      </a:r>
                      <a:endParaRPr lang="en-US" sz="1400" dirty="0">
                        <a:solidFill>
                          <a:schemeClr val="bg1"/>
                        </a:solidFill>
                      </a:endParaRPr>
                    </a:p>
                  </a:txBody>
                  <a:tcPr/>
                </a:tc>
                <a:tc>
                  <a:txBody>
                    <a:bodyPr/>
                    <a:lstStyle/>
                    <a:p>
                      <a:pPr algn="ctr"/>
                      <a:r>
                        <a:rPr lang="en-US" sz="1400" dirty="0">
                          <a:solidFill>
                            <a:schemeClr val="bg1"/>
                          </a:solidFill>
                        </a:rPr>
                        <a:t>Sailing subject to special consideration (i.e., sailing</a:t>
                      </a:r>
                      <a:r>
                        <a:rPr lang="en-US" sz="1400" baseline="0" dirty="0">
                          <a:solidFill>
                            <a:schemeClr val="bg1"/>
                          </a:solidFill>
                        </a:rPr>
                        <a:t> not recommended)</a:t>
                      </a:r>
                      <a:endParaRPr lang="en-US" sz="1400" dirty="0">
                        <a:solidFill>
                          <a:schemeClr val="bg1"/>
                        </a:solidFill>
                      </a:endParaRPr>
                    </a:p>
                  </a:txBody>
                  <a:tcPr/>
                </a:tc>
                <a:extLst>
                  <a:ext uri="{0D108BD9-81ED-4DB2-BD59-A6C34878D82A}">
                    <a16:rowId xmlns:a16="http://schemas.microsoft.com/office/drawing/2014/main" val="10003"/>
                  </a:ext>
                </a:extLst>
              </a:tr>
            </a:tbl>
          </a:graphicData>
        </a:graphic>
      </p:graphicFrame>
      <p:pic>
        <p:nvPicPr>
          <p:cNvPr id="1026" name="Picture 2" descr="D:\folder\icecon\plot\RIO1.bmp"/>
          <p:cNvPicPr>
            <a:picLocks noChangeAspect="1" noChangeArrowheads="1"/>
          </p:cNvPicPr>
          <p:nvPr/>
        </p:nvPicPr>
        <p:blipFill rotWithShape="1">
          <a:blip r:embed="rId2">
            <a:extLst>
              <a:ext uri="{28A0092B-C50C-407E-A947-70E740481C1C}">
                <a14:useLocalDpi xmlns:a14="http://schemas.microsoft.com/office/drawing/2010/main" val="0"/>
              </a:ext>
            </a:extLst>
          </a:blip>
          <a:srcRect l="30000" t="3381" r="17500" b="7821"/>
          <a:stretch/>
        </p:blipFill>
        <p:spPr bwMode="auto">
          <a:xfrm>
            <a:off x="5881049" y="1491271"/>
            <a:ext cx="5486400" cy="470262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39F2378B-E80E-45D8-9955-262C5F7832CD}"/>
              </a:ext>
            </a:extLst>
          </p:cNvPr>
          <p:cNvSpPr/>
          <p:nvPr/>
        </p:nvSpPr>
        <p:spPr>
          <a:xfrm>
            <a:off x="419529" y="72527"/>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8271895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0BE09CA-9D8E-D146-825A-83303CE5D9BE}"/>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4: a visualization tool as an aid to vessel mariner </a:t>
            </a:r>
          </a:p>
        </p:txBody>
      </p:sp>
      <p:graphicFrame>
        <p:nvGraphicFramePr>
          <p:cNvPr id="9" name="Table 8">
            <a:extLst>
              <a:ext uri="{FF2B5EF4-FFF2-40B4-BE49-F238E27FC236}">
                <a16:creationId xmlns:a16="http://schemas.microsoft.com/office/drawing/2014/main" id="{D0096278-788E-CD49-B08D-EF17D2446864}"/>
              </a:ext>
            </a:extLst>
          </p:cNvPr>
          <p:cNvGraphicFramePr>
            <a:graphicFrameLocks noGrp="1"/>
          </p:cNvGraphicFramePr>
          <p:nvPr>
            <p:extLst>
              <p:ext uri="{D42A27DB-BD31-4B8C-83A1-F6EECF244321}">
                <p14:modId xmlns:p14="http://schemas.microsoft.com/office/powerpoint/2010/main" val="4012841064"/>
              </p:ext>
            </p:extLst>
          </p:nvPr>
        </p:nvGraphicFramePr>
        <p:xfrm>
          <a:off x="419529" y="2304830"/>
          <a:ext cx="4977969" cy="3041001"/>
        </p:xfrm>
        <a:graphic>
          <a:graphicData uri="http://schemas.openxmlformats.org/drawingml/2006/table">
            <a:tbl>
              <a:tblPr firstRow="1" bandRow="1">
                <a:tableStyleId>{5C22544A-7EE6-4342-B048-85BDC9FD1C3A}</a:tableStyleId>
              </a:tblPr>
              <a:tblGrid>
                <a:gridCol w="1180671">
                  <a:extLst>
                    <a:ext uri="{9D8B030D-6E8A-4147-A177-3AD203B41FA5}">
                      <a16:colId xmlns:a16="http://schemas.microsoft.com/office/drawing/2014/main" val="20000"/>
                    </a:ext>
                  </a:extLst>
                </a:gridCol>
                <a:gridCol w="1765300">
                  <a:extLst>
                    <a:ext uri="{9D8B030D-6E8A-4147-A177-3AD203B41FA5}">
                      <a16:colId xmlns:a16="http://schemas.microsoft.com/office/drawing/2014/main" val="20001"/>
                    </a:ext>
                  </a:extLst>
                </a:gridCol>
                <a:gridCol w="2031998">
                  <a:extLst>
                    <a:ext uri="{9D8B030D-6E8A-4147-A177-3AD203B41FA5}">
                      <a16:colId xmlns:a16="http://schemas.microsoft.com/office/drawing/2014/main" val="20002"/>
                    </a:ext>
                  </a:extLst>
                </a:gridCol>
              </a:tblGrid>
              <a:tr h="604206">
                <a:tc>
                  <a:txBody>
                    <a:bodyPr/>
                    <a:lstStyle/>
                    <a:p>
                      <a:pPr algn="ctr"/>
                      <a:r>
                        <a:rPr lang="en-US" sz="1400" dirty="0">
                          <a:solidFill>
                            <a:srgbClr val="FFFF00"/>
                          </a:solidFill>
                        </a:rPr>
                        <a:t>RIO</a:t>
                      </a:r>
                    </a:p>
                  </a:txBody>
                  <a:tcPr/>
                </a:tc>
                <a:tc>
                  <a:txBody>
                    <a:bodyPr/>
                    <a:lstStyle/>
                    <a:p>
                      <a:pPr algn="ctr"/>
                      <a:r>
                        <a:rPr lang="en-US" sz="1400" dirty="0">
                          <a:solidFill>
                            <a:srgbClr val="FFFF00"/>
                          </a:solidFill>
                        </a:rPr>
                        <a:t>Ice Classes </a:t>
                      </a:r>
                    </a:p>
                    <a:p>
                      <a:pPr algn="ctr"/>
                      <a:r>
                        <a:rPr lang="en-US" sz="1400" dirty="0">
                          <a:solidFill>
                            <a:srgbClr val="FFFF00"/>
                          </a:solidFill>
                        </a:rPr>
                        <a:t>PC1-PC7</a:t>
                      </a:r>
                    </a:p>
                  </a:txBody>
                  <a:tcPr/>
                </a:tc>
                <a:tc>
                  <a:txBody>
                    <a:bodyPr/>
                    <a:lstStyle/>
                    <a:p>
                      <a:pPr algn="ctr"/>
                      <a:r>
                        <a:rPr lang="en-US" sz="1400" dirty="0">
                          <a:solidFill>
                            <a:srgbClr val="FFFF00"/>
                          </a:solidFill>
                        </a:rPr>
                        <a:t>Ice Class below PC7</a:t>
                      </a:r>
                      <a:r>
                        <a:rPr lang="en-US" sz="1400" baseline="0" dirty="0">
                          <a:solidFill>
                            <a:srgbClr val="FFFF00"/>
                          </a:solidFill>
                        </a:rPr>
                        <a:t> or not assigned</a:t>
                      </a:r>
                      <a:endParaRPr lang="en-US" sz="1400" dirty="0">
                        <a:solidFill>
                          <a:srgbClr val="FFFF00"/>
                        </a:solidFill>
                      </a:endParaRPr>
                    </a:p>
                  </a:txBody>
                  <a:tcPr/>
                </a:tc>
                <a:extLst>
                  <a:ext uri="{0D108BD9-81ED-4DB2-BD59-A6C34878D82A}">
                    <a16:rowId xmlns:a16="http://schemas.microsoft.com/office/drawing/2014/main" val="10000"/>
                  </a:ext>
                </a:extLst>
              </a:tr>
              <a:tr h="582898">
                <a:tc>
                  <a:txBody>
                    <a:bodyPr/>
                    <a:lstStyle/>
                    <a:p>
                      <a:pPr algn="ctr"/>
                      <a:r>
                        <a:rPr lang="en-US" sz="1400" dirty="0">
                          <a:solidFill>
                            <a:schemeClr val="bg1"/>
                          </a:solidFill>
                        </a:rPr>
                        <a:t>RIO</a:t>
                      </a:r>
                      <a:r>
                        <a:rPr lang="en-US" sz="1400" baseline="0" dirty="0">
                          <a:solidFill>
                            <a:schemeClr val="bg1"/>
                          </a:solidFill>
                        </a:rPr>
                        <a:t> ≥ 0</a:t>
                      </a:r>
                      <a:endParaRPr lang="en-US" sz="1400" dirty="0">
                        <a:solidFill>
                          <a:schemeClr val="bg1"/>
                        </a:solidFill>
                      </a:endParaRPr>
                    </a:p>
                  </a:txBody>
                  <a:tcPr/>
                </a:tc>
                <a:tc>
                  <a:txBody>
                    <a:bodyPr/>
                    <a:lstStyle/>
                    <a:p>
                      <a:pPr algn="ctr"/>
                      <a:r>
                        <a:rPr lang="en-US" sz="1400" dirty="0">
                          <a:solidFill>
                            <a:schemeClr val="bg1"/>
                          </a:solidFill>
                        </a:rPr>
                        <a:t>Normal sailing</a:t>
                      </a:r>
                    </a:p>
                  </a:txBody>
                  <a:tcPr/>
                </a:tc>
                <a:tc>
                  <a:txBody>
                    <a:bodyPr/>
                    <a:lstStyle/>
                    <a:p>
                      <a:pPr algn="ctr"/>
                      <a:r>
                        <a:rPr lang="en-US" sz="1400" dirty="0">
                          <a:solidFill>
                            <a:schemeClr val="bg1"/>
                          </a:solidFill>
                        </a:rPr>
                        <a:t>Normal sailing</a:t>
                      </a:r>
                    </a:p>
                  </a:txBody>
                  <a:tcPr/>
                </a:tc>
                <a:extLst>
                  <a:ext uri="{0D108BD9-81ED-4DB2-BD59-A6C34878D82A}">
                    <a16:rowId xmlns:a16="http://schemas.microsoft.com/office/drawing/2014/main" val="10001"/>
                  </a:ext>
                </a:extLst>
              </a:tr>
              <a:tr h="872742">
                <a:tc>
                  <a:txBody>
                    <a:bodyPr/>
                    <a:lstStyle/>
                    <a:p>
                      <a:pPr algn="ctr"/>
                      <a:r>
                        <a:rPr lang="en-US" sz="1400" dirty="0">
                          <a:solidFill>
                            <a:schemeClr val="bg1"/>
                          </a:solidFill>
                          <a:highlight>
                            <a:srgbClr val="00FFFF"/>
                          </a:highlight>
                        </a:rPr>
                        <a:t>-10 </a:t>
                      </a:r>
                      <a:r>
                        <a:rPr lang="en-US" sz="1400" baseline="0" dirty="0">
                          <a:solidFill>
                            <a:schemeClr val="bg1"/>
                          </a:solidFill>
                          <a:highlight>
                            <a:srgbClr val="00FFFF"/>
                          </a:highlight>
                        </a:rPr>
                        <a:t>≤</a:t>
                      </a:r>
                      <a:r>
                        <a:rPr lang="en-US" sz="1400" dirty="0">
                          <a:solidFill>
                            <a:schemeClr val="bg1"/>
                          </a:solidFill>
                          <a:highlight>
                            <a:srgbClr val="00FFFF"/>
                          </a:highlight>
                        </a:rPr>
                        <a:t> RIO</a:t>
                      </a:r>
                      <a:r>
                        <a:rPr lang="en-US" sz="1400" baseline="0" dirty="0">
                          <a:solidFill>
                            <a:schemeClr val="bg1"/>
                          </a:solidFill>
                          <a:highlight>
                            <a:srgbClr val="00FFFF"/>
                          </a:highlight>
                        </a:rPr>
                        <a:t> &lt; 0</a:t>
                      </a:r>
                      <a:endParaRPr lang="en-US" sz="1400" dirty="0">
                        <a:solidFill>
                          <a:schemeClr val="bg1"/>
                        </a:solidFill>
                        <a:highlight>
                          <a:srgbClr val="00FFFF"/>
                        </a:highlight>
                      </a:endParaRPr>
                    </a:p>
                  </a:txBody>
                  <a:tcPr/>
                </a:tc>
                <a:tc>
                  <a:txBody>
                    <a:bodyPr/>
                    <a:lstStyle/>
                    <a:p>
                      <a:pPr algn="ctr"/>
                      <a:r>
                        <a:rPr lang="en-US" sz="1400" dirty="0">
                          <a:solidFill>
                            <a:schemeClr val="bg1"/>
                          </a:solidFill>
                          <a:highlight>
                            <a:srgbClr val="00FFFF"/>
                          </a:highlight>
                        </a:rPr>
                        <a:t>Elevated</a:t>
                      </a:r>
                      <a:r>
                        <a:rPr lang="en-US" sz="1400" baseline="0" dirty="0">
                          <a:solidFill>
                            <a:schemeClr val="bg1"/>
                          </a:solidFill>
                          <a:highlight>
                            <a:srgbClr val="00FFFF"/>
                          </a:highlight>
                        </a:rPr>
                        <a:t> sailing risk, proceed sailing with caution</a:t>
                      </a:r>
                      <a:endParaRPr lang="en-US" sz="1400" dirty="0">
                        <a:solidFill>
                          <a:schemeClr val="bg1"/>
                        </a:solidFill>
                        <a:highlight>
                          <a:srgbClr val="00FFFF"/>
                        </a:highlight>
                      </a:endParaRPr>
                    </a:p>
                  </a:txBody>
                  <a:tcPr/>
                </a:tc>
                <a:tc>
                  <a:txBody>
                    <a:bodyPr/>
                    <a:lstStyle/>
                    <a:p>
                      <a:pPr algn="ctr"/>
                      <a:r>
                        <a:rPr lang="en-US" sz="1400" dirty="0">
                          <a:solidFill>
                            <a:schemeClr val="bg1"/>
                          </a:solidFill>
                          <a:highlight>
                            <a:srgbClr val="00FFFF"/>
                          </a:highlight>
                        </a:rPr>
                        <a:t>Sailing subject to special consideration (i.e., sailing</a:t>
                      </a:r>
                      <a:r>
                        <a:rPr lang="en-US" sz="1400" baseline="0" dirty="0">
                          <a:solidFill>
                            <a:schemeClr val="bg1"/>
                          </a:solidFill>
                          <a:highlight>
                            <a:srgbClr val="00FFFF"/>
                          </a:highlight>
                        </a:rPr>
                        <a:t> not recommended)</a:t>
                      </a:r>
                      <a:endParaRPr lang="en-US" sz="1400" dirty="0">
                        <a:solidFill>
                          <a:schemeClr val="bg1"/>
                        </a:solidFill>
                        <a:highlight>
                          <a:srgbClr val="00FFFF"/>
                        </a:highlight>
                      </a:endParaRPr>
                    </a:p>
                  </a:txBody>
                  <a:tcPr/>
                </a:tc>
                <a:extLst>
                  <a:ext uri="{0D108BD9-81ED-4DB2-BD59-A6C34878D82A}">
                    <a16:rowId xmlns:a16="http://schemas.microsoft.com/office/drawing/2014/main" val="10002"/>
                  </a:ext>
                </a:extLst>
              </a:tr>
              <a:tr h="981155">
                <a:tc>
                  <a:txBody>
                    <a:bodyPr/>
                    <a:lstStyle/>
                    <a:p>
                      <a:pPr algn="ctr"/>
                      <a:r>
                        <a:rPr lang="en-US" sz="1400" dirty="0">
                          <a:solidFill>
                            <a:schemeClr val="bg1"/>
                          </a:solidFill>
                        </a:rPr>
                        <a:t>RIO</a:t>
                      </a:r>
                      <a:r>
                        <a:rPr lang="en-US" sz="1400" baseline="0" dirty="0">
                          <a:solidFill>
                            <a:schemeClr val="bg1"/>
                          </a:solidFill>
                        </a:rPr>
                        <a:t> &lt; -10</a:t>
                      </a:r>
                      <a:endParaRPr lang="en-US" sz="1400" dirty="0">
                        <a:solidFill>
                          <a:schemeClr val="bg1"/>
                        </a:solidFill>
                      </a:endParaRPr>
                    </a:p>
                  </a:txBody>
                  <a:tcPr/>
                </a:tc>
                <a:tc>
                  <a:txBody>
                    <a:bodyPr/>
                    <a:lstStyle/>
                    <a:p>
                      <a:pPr algn="ctr"/>
                      <a:r>
                        <a:rPr lang="en-US" sz="1400" dirty="0">
                          <a:solidFill>
                            <a:schemeClr val="bg1"/>
                          </a:solidFill>
                        </a:rPr>
                        <a:t>Sailing subject to special consideration (i.e., sailing</a:t>
                      </a:r>
                      <a:r>
                        <a:rPr lang="en-US" sz="1400" baseline="0" dirty="0">
                          <a:solidFill>
                            <a:schemeClr val="bg1"/>
                          </a:solidFill>
                        </a:rPr>
                        <a:t> not recommended)</a:t>
                      </a:r>
                      <a:endParaRPr lang="en-US" sz="1400" dirty="0">
                        <a:solidFill>
                          <a:schemeClr val="bg1"/>
                        </a:solidFill>
                      </a:endParaRPr>
                    </a:p>
                  </a:txBody>
                  <a:tcPr/>
                </a:tc>
                <a:tc>
                  <a:txBody>
                    <a:bodyPr/>
                    <a:lstStyle/>
                    <a:p>
                      <a:pPr algn="ctr"/>
                      <a:r>
                        <a:rPr lang="en-US" sz="1400" dirty="0">
                          <a:solidFill>
                            <a:schemeClr val="bg1"/>
                          </a:solidFill>
                        </a:rPr>
                        <a:t>Sailing subject to special consideration (i.e., sailing</a:t>
                      </a:r>
                      <a:r>
                        <a:rPr lang="en-US" sz="1400" baseline="0" dirty="0">
                          <a:solidFill>
                            <a:schemeClr val="bg1"/>
                          </a:solidFill>
                        </a:rPr>
                        <a:t> not recommended)</a:t>
                      </a:r>
                      <a:endParaRPr lang="en-US" sz="1400" dirty="0">
                        <a:solidFill>
                          <a:schemeClr val="bg1"/>
                        </a:solidFill>
                      </a:endParaRPr>
                    </a:p>
                  </a:txBody>
                  <a:tcPr/>
                </a:tc>
                <a:extLst>
                  <a:ext uri="{0D108BD9-81ED-4DB2-BD59-A6C34878D82A}">
                    <a16:rowId xmlns:a16="http://schemas.microsoft.com/office/drawing/2014/main" val="10003"/>
                  </a:ext>
                </a:extLst>
              </a:tr>
            </a:tbl>
          </a:graphicData>
        </a:graphic>
      </p:graphicFrame>
      <p:sp>
        <p:nvSpPr>
          <p:cNvPr id="7" name="Content Placeholder 2"/>
          <p:cNvSpPr txBox="1">
            <a:spLocks/>
          </p:cNvSpPr>
          <p:nvPr/>
        </p:nvSpPr>
        <p:spPr>
          <a:xfrm>
            <a:off x="7659998" y="6246057"/>
            <a:ext cx="2391390" cy="50939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RIO for PC 5</a:t>
            </a:r>
          </a:p>
        </p:txBody>
      </p:sp>
      <p:pic>
        <p:nvPicPr>
          <p:cNvPr id="10" name="Picture 2" descr="D:\folder\icecon\plot\RIO5.bmp"/>
          <p:cNvPicPr>
            <a:picLocks noChangeAspect="1" noChangeArrowheads="1"/>
          </p:cNvPicPr>
          <p:nvPr/>
        </p:nvPicPr>
        <p:blipFill rotWithShape="1">
          <a:blip r:embed="rId2">
            <a:extLst>
              <a:ext uri="{28A0092B-C50C-407E-A947-70E740481C1C}">
                <a14:useLocalDpi xmlns:a14="http://schemas.microsoft.com/office/drawing/2010/main" val="0"/>
              </a:ext>
            </a:extLst>
          </a:blip>
          <a:srcRect l="30000" t="3381" r="17500" b="7821"/>
          <a:stretch/>
        </p:blipFill>
        <p:spPr bwMode="auto">
          <a:xfrm>
            <a:off x="5881049" y="1491270"/>
            <a:ext cx="5486400" cy="4702629"/>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5AD1FBED-871C-4FC4-8D7E-9733CAE74742}"/>
              </a:ext>
            </a:extLst>
          </p:cNvPr>
          <p:cNvSpPr/>
          <p:nvPr/>
        </p:nvSpPr>
        <p:spPr>
          <a:xfrm>
            <a:off x="419529"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29505741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80BE09CA-9D8E-D146-825A-83303CE5D9BE}"/>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4: a visualization tool as an aid to vessel mariner </a:t>
            </a:r>
          </a:p>
        </p:txBody>
      </p:sp>
      <p:graphicFrame>
        <p:nvGraphicFramePr>
          <p:cNvPr id="7" name="Table 6">
            <a:extLst>
              <a:ext uri="{FF2B5EF4-FFF2-40B4-BE49-F238E27FC236}">
                <a16:creationId xmlns:a16="http://schemas.microsoft.com/office/drawing/2014/main" id="{BB843376-B20D-8E47-9C6E-2831F03C55CA}"/>
              </a:ext>
            </a:extLst>
          </p:cNvPr>
          <p:cNvGraphicFramePr>
            <a:graphicFrameLocks noGrp="1"/>
          </p:cNvGraphicFramePr>
          <p:nvPr>
            <p:extLst>
              <p:ext uri="{D42A27DB-BD31-4B8C-83A1-F6EECF244321}">
                <p14:modId xmlns:p14="http://schemas.microsoft.com/office/powerpoint/2010/main" val="3230115088"/>
              </p:ext>
            </p:extLst>
          </p:nvPr>
        </p:nvGraphicFramePr>
        <p:xfrm>
          <a:off x="419529" y="2304830"/>
          <a:ext cx="4977969" cy="3041001"/>
        </p:xfrm>
        <a:graphic>
          <a:graphicData uri="http://schemas.openxmlformats.org/drawingml/2006/table">
            <a:tbl>
              <a:tblPr firstRow="1" bandRow="1">
                <a:tableStyleId>{5C22544A-7EE6-4342-B048-85BDC9FD1C3A}</a:tableStyleId>
              </a:tblPr>
              <a:tblGrid>
                <a:gridCol w="1180671">
                  <a:extLst>
                    <a:ext uri="{9D8B030D-6E8A-4147-A177-3AD203B41FA5}">
                      <a16:colId xmlns:a16="http://schemas.microsoft.com/office/drawing/2014/main" val="20000"/>
                    </a:ext>
                  </a:extLst>
                </a:gridCol>
                <a:gridCol w="1765300">
                  <a:extLst>
                    <a:ext uri="{9D8B030D-6E8A-4147-A177-3AD203B41FA5}">
                      <a16:colId xmlns:a16="http://schemas.microsoft.com/office/drawing/2014/main" val="20001"/>
                    </a:ext>
                  </a:extLst>
                </a:gridCol>
                <a:gridCol w="2031998">
                  <a:extLst>
                    <a:ext uri="{9D8B030D-6E8A-4147-A177-3AD203B41FA5}">
                      <a16:colId xmlns:a16="http://schemas.microsoft.com/office/drawing/2014/main" val="20002"/>
                    </a:ext>
                  </a:extLst>
                </a:gridCol>
              </a:tblGrid>
              <a:tr h="604206">
                <a:tc>
                  <a:txBody>
                    <a:bodyPr/>
                    <a:lstStyle/>
                    <a:p>
                      <a:pPr algn="ctr"/>
                      <a:r>
                        <a:rPr lang="en-US" sz="1400" dirty="0">
                          <a:solidFill>
                            <a:srgbClr val="FFFF00"/>
                          </a:solidFill>
                        </a:rPr>
                        <a:t>RIO</a:t>
                      </a:r>
                    </a:p>
                  </a:txBody>
                  <a:tcPr/>
                </a:tc>
                <a:tc>
                  <a:txBody>
                    <a:bodyPr/>
                    <a:lstStyle/>
                    <a:p>
                      <a:pPr algn="ctr"/>
                      <a:r>
                        <a:rPr lang="en-US" sz="1400" dirty="0">
                          <a:solidFill>
                            <a:srgbClr val="FFFF00"/>
                          </a:solidFill>
                        </a:rPr>
                        <a:t>Ice Classes </a:t>
                      </a:r>
                    </a:p>
                    <a:p>
                      <a:pPr algn="ctr"/>
                      <a:r>
                        <a:rPr lang="en-US" sz="1400" dirty="0">
                          <a:solidFill>
                            <a:srgbClr val="FFFF00"/>
                          </a:solidFill>
                        </a:rPr>
                        <a:t>PC1-PC7</a:t>
                      </a:r>
                    </a:p>
                  </a:txBody>
                  <a:tcPr/>
                </a:tc>
                <a:tc>
                  <a:txBody>
                    <a:bodyPr/>
                    <a:lstStyle/>
                    <a:p>
                      <a:pPr algn="ctr"/>
                      <a:r>
                        <a:rPr lang="en-US" sz="1400" dirty="0">
                          <a:solidFill>
                            <a:srgbClr val="FFFF00"/>
                          </a:solidFill>
                        </a:rPr>
                        <a:t>Ice Class below PC7</a:t>
                      </a:r>
                      <a:r>
                        <a:rPr lang="en-US" sz="1400" baseline="0" dirty="0">
                          <a:solidFill>
                            <a:srgbClr val="FFFF00"/>
                          </a:solidFill>
                        </a:rPr>
                        <a:t> or not assigned</a:t>
                      </a:r>
                      <a:endParaRPr lang="en-US" sz="1400" dirty="0">
                        <a:solidFill>
                          <a:srgbClr val="FFFF00"/>
                        </a:solidFill>
                      </a:endParaRPr>
                    </a:p>
                  </a:txBody>
                  <a:tcPr/>
                </a:tc>
                <a:extLst>
                  <a:ext uri="{0D108BD9-81ED-4DB2-BD59-A6C34878D82A}">
                    <a16:rowId xmlns:a16="http://schemas.microsoft.com/office/drawing/2014/main" val="10000"/>
                  </a:ext>
                </a:extLst>
              </a:tr>
              <a:tr h="582898">
                <a:tc>
                  <a:txBody>
                    <a:bodyPr/>
                    <a:lstStyle/>
                    <a:p>
                      <a:pPr algn="ctr"/>
                      <a:r>
                        <a:rPr lang="en-US" sz="1400" dirty="0">
                          <a:solidFill>
                            <a:schemeClr val="bg1"/>
                          </a:solidFill>
                        </a:rPr>
                        <a:t>RIO</a:t>
                      </a:r>
                      <a:r>
                        <a:rPr lang="en-US" sz="1400" baseline="0" dirty="0">
                          <a:solidFill>
                            <a:schemeClr val="bg1"/>
                          </a:solidFill>
                        </a:rPr>
                        <a:t> ≥ 0</a:t>
                      </a:r>
                      <a:endParaRPr lang="en-US" sz="1400" dirty="0">
                        <a:solidFill>
                          <a:schemeClr val="bg1"/>
                        </a:solidFill>
                      </a:endParaRPr>
                    </a:p>
                  </a:txBody>
                  <a:tcPr/>
                </a:tc>
                <a:tc>
                  <a:txBody>
                    <a:bodyPr/>
                    <a:lstStyle/>
                    <a:p>
                      <a:pPr algn="ctr"/>
                      <a:r>
                        <a:rPr lang="en-US" sz="1400" dirty="0">
                          <a:solidFill>
                            <a:schemeClr val="bg1"/>
                          </a:solidFill>
                        </a:rPr>
                        <a:t>Normal sailing</a:t>
                      </a:r>
                    </a:p>
                  </a:txBody>
                  <a:tcPr/>
                </a:tc>
                <a:tc>
                  <a:txBody>
                    <a:bodyPr/>
                    <a:lstStyle/>
                    <a:p>
                      <a:pPr algn="ctr"/>
                      <a:r>
                        <a:rPr lang="en-US" sz="1400" dirty="0">
                          <a:solidFill>
                            <a:schemeClr val="bg1"/>
                          </a:solidFill>
                        </a:rPr>
                        <a:t>Normal sailing</a:t>
                      </a:r>
                    </a:p>
                  </a:txBody>
                  <a:tcPr/>
                </a:tc>
                <a:extLst>
                  <a:ext uri="{0D108BD9-81ED-4DB2-BD59-A6C34878D82A}">
                    <a16:rowId xmlns:a16="http://schemas.microsoft.com/office/drawing/2014/main" val="10001"/>
                  </a:ext>
                </a:extLst>
              </a:tr>
              <a:tr h="872742">
                <a:tc>
                  <a:txBody>
                    <a:bodyPr/>
                    <a:lstStyle/>
                    <a:p>
                      <a:pPr algn="ctr"/>
                      <a:r>
                        <a:rPr lang="en-US" sz="1400" dirty="0">
                          <a:solidFill>
                            <a:schemeClr val="bg1"/>
                          </a:solidFill>
                        </a:rPr>
                        <a:t>-10 </a:t>
                      </a:r>
                      <a:r>
                        <a:rPr lang="en-US" sz="1400" baseline="0" dirty="0">
                          <a:solidFill>
                            <a:schemeClr val="bg1"/>
                          </a:solidFill>
                        </a:rPr>
                        <a:t>≤</a:t>
                      </a:r>
                      <a:r>
                        <a:rPr lang="en-US" sz="1400" dirty="0">
                          <a:solidFill>
                            <a:schemeClr val="bg1"/>
                          </a:solidFill>
                        </a:rPr>
                        <a:t> RIO</a:t>
                      </a:r>
                      <a:r>
                        <a:rPr lang="en-US" sz="1400" baseline="0" dirty="0">
                          <a:solidFill>
                            <a:schemeClr val="bg1"/>
                          </a:solidFill>
                        </a:rPr>
                        <a:t> &lt; 0</a:t>
                      </a:r>
                      <a:endParaRPr lang="en-US" sz="1400" dirty="0">
                        <a:solidFill>
                          <a:schemeClr val="bg1"/>
                        </a:solidFill>
                      </a:endParaRPr>
                    </a:p>
                  </a:txBody>
                  <a:tcPr/>
                </a:tc>
                <a:tc>
                  <a:txBody>
                    <a:bodyPr/>
                    <a:lstStyle/>
                    <a:p>
                      <a:pPr algn="ctr"/>
                      <a:r>
                        <a:rPr lang="en-US" sz="1400" dirty="0">
                          <a:solidFill>
                            <a:schemeClr val="bg1"/>
                          </a:solidFill>
                        </a:rPr>
                        <a:t>Elevated</a:t>
                      </a:r>
                      <a:r>
                        <a:rPr lang="en-US" sz="1400" baseline="0" dirty="0">
                          <a:solidFill>
                            <a:schemeClr val="bg1"/>
                          </a:solidFill>
                        </a:rPr>
                        <a:t> sailing risk, proceed sailing with caution</a:t>
                      </a:r>
                      <a:endParaRPr lang="en-US" sz="1400" dirty="0">
                        <a:solidFill>
                          <a:schemeClr val="bg1"/>
                        </a:solidFill>
                      </a:endParaRPr>
                    </a:p>
                  </a:txBody>
                  <a:tcPr/>
                </a:tc>
                <a:tc>
                  <a:txBody>
                    <a:bodyPr/>
                    <a:lstStyle/>
                    <a:p>
                      <a:pPr algn="ctr"/>
                      <a:r>
                        <a:rPr lang="en-US" sz="1400" dirty="0">
                          <a:solidFill>
                            <a:schemeClr val="bg1"/>
                          </a:solidFill>
                        </a:rPr>
                        <a:t>Sailing subject to special consideration (i.e., sailing</a:t>
                      </a:r>
                      <a:r>
                        <a:rPr lang="en-US" sz="1400" baseline="0" dirty="0">
                          <a:solidFill>
                            <a:schemeClr val="bg1"/>
                          </a:solidFill>
                        </a:rPr>
                        <a:t> not recommended)</a:t>
                      </a:r>
                      <a:endParaRPr lang="en-US" sz="1400" dirty="0">
                        <a:solidFill>
                          <a:schemeClr val="bg1"/>
                        </a:solidFill>
                      </a:endParaRPr>
                    </a:p>
                  </a:txBody>
                  <a:tcPr/>
                </a:tc>
                <a:extLst>
                  <a:ext uri="{0D108BD9-81ED-4DB2-BD59-A6C34878D82A}">
                    <a16:rowId xmlns:a16="http://schemas.microsoft.com/office/drawing/2014/main" val="10002"/>
                  </a:ext>
                </a:extLst>
              </a:tr>
              <a:tr h="981155">
                <a:tc>
                  <a:txBody>
                    <a:bodyPr/>
                    <a:lstStyle/>
                    <a:p>
                      <a:pPr algn="ctr"/>
                      <a:r>
                        <a:rPr lang="en-US" sz="1400" dirty="0">
                          <a:solidFill>
                            <a:schemeClr val="bg1"/>
                          </a:solidFill>
                          <a:highlight>
                            <a:srgbClr val="00FFFF"/>
                          </a:highlight>
                        </a:rPr>
                        <a:t>RIO</a:t>
                      </a:r>
                      <a:r>
                        <a:rPr lang="en-US" sz="1400" baseline="0" dirty="0">
                          <a:solidFill>
                            <a:schemeClr val="bg1"/>
                          </a:solidFill>
                          <a:highlight>
                            <a:srgbClr val="00FFFF"/>
                          </a:highlight>
                        </a:rPr>
                        <a:t> &lt; -10</a:t>
                      </a:r>
                      <a:endParaRPr lang="en-US" sz="1400" dirty="0">
                        <a:solidFill>
                          <a:schemeClr val="bg1"/>
                        </a:solidFill>
                        <a:highlight>
                          <a:srgbClr val="00FFFF"/>
                        </a:highlight>
                      </a:endParaRPr>
                    </a:p>
                  </a:txBody>
                  <a:tcPr/>
                </a:tc>
                <a:tc>
                  <a:txBody>
                    <a:bodyPr/>
                    <a:lstStyle/>
                    <a:p>
                      <a:pPr algn="ctr"/>
                      <a:r>
                        <a:rPr lang="en-US" sz="1400" dirty="0">
                          <a:solidFill>
                            <a:schemeClr val="bg1"/>
                          </a:solidFill>
                          <a:highlight>
                            <a:srgbClr val="00FFFF"/>
                          </a:highlight>
                        </a:rPr>
                        <a:t>Sailing subject to special consideration (i.e., sailing</a:t>
                      </a:r>
                      <a:r>
                        <a:rPr lang="en-US" sz="1400" baseline="0" dirty="0">
                          <a:solidFill>
                            <a:schemeClr val="bg1"/>
                          </a:solidFill>
                          <a:highlight>
                            <a:srgbClr val="00FFFF"/>
                          </a:highlight>
                        </a:rPr>
                        <a:t> not recommended)</a:t>
                      </a:r>
                      <a:endParaRPr lang="en-US" sz="1400" dirty="0">
                        <a:solidFill>
                          <a:schemeClr val="bg1"/>
                        </a:solidFill>
                        <a:highlight>
                          <a:srgbClr val="00FFFF"/>
                        </a:highlight>
                      </a:endParaRPr>
                    </a:p>
                  </a:txBody>
                  <a:tcPr/>
                </a:tc>
                <a:tc>
                  <a:txBody>
                    <a:bodyPr/>
                    <a:lstStyle/>
                    <a:p>
                      <a:pPr algn="ctr"/>
                      <a:r>
                        <a:rPr lang="en-US" sz="1400" dirty="0">
                          <a:solidFill>
                            <a:schemeClr val="bg1"/>
                          </a:solidFill>
                          <a:highlight>
                            <a:srgbClr val="00FFFF"/>
                          </a:highlight>
                        </a:rPr>
                        <a:t>Sailing subject to special consideration (i.e., sailing</a:t>
                      </a:r>
                      <a:r>
                        <a:rPr lang="en-US" sz="1400" baseline="0" dirty="0">
                          <a:solidFill>
                            <a:schemeClr val="bg1"/>
                          </a:solidFill>
                          <a:highlight>
                            <a:srgbClr val="00FFFF"/>
                          </a:highlight>
                        </a:rPr>
                        <a:t> not recommended)</a:t>
                      </a:r>
                      <a:endParaRPr lang="en-US" sz="1400" dirty="0">
                        <a:solidFill>
                          <a:schemeClr val="bg1"/>
                        </a:solidFill>
                        <a:highlight>
                          <a:srgbClr val="00FFFF"/>
                        </a:highlight>
                      </a:endParaRPr>
                    </a:p>
                  </a:txBody>
                  <a:tcPr/>
                </a:tc>
                <a:extLst>
                  <a:ext uri="{0D108BD9-81ED-4DB2-BD59-A6C34878D82A}">
                    <a16:rowId xmlns:a16="http://schemas.microsoft.com/office/drawing/2014/main" val="10003"/>
                  </a:ext>
                </a:extLst>
              </a:tr>
            </a:tbl>
          </a:graphicData>
        </a:graphic>
      </p:graphicFrame>
      <p:pic>
        <p:nvPicPr>
          <p:cNvPr id="9" name="Picture 2" descr="D:\folder\icecon\plot\RIO7.bmp"/>
          <p:cNvPicPr>
            <a:picLocks noChangeAspect="1" noChangeArrowheads="1"/>
          </p:cNvPicPr>
          <p:nvPr/>
        </p:nvPicPr>
        <p:blipFill rotWithShape="1">
          <a:blip r:embed="rId2">
            <a:extLst>
              <a:ext uri="{28A0092B-C50C-407E-A947-70E740481C1C}">
                <a14:useLocalDpi xmlns:a14="http://schemas.microsoft.com/office/drawing/2010/main" val="0"/>
              </a:ext>
            </a:extLst>
          </a:blip>
          <a:srcRect l="30000" t="3381" r="17500" b="7821"/>
          <a:stretch/>
        </p:blipFill>
        <p:spPr bwMode="auto">
          <a:xfrm>
            <a:off x="5881049" y="1491269"/>
            <a:ext cx="5486400" cy="4702629"/>
          </a:xfrm>
          <a:prstGeom prst="rect">
            <a:avLst/>
          </a:prstGeom>
          <a:noFill/>
          <a:extLst>
            <a:ext uri="{909E8E84-426E-40DD-AFC4-6F175D3DCCD1}">
              <a14:hiddenFill xmlns:a14="http://schemas.microsoft.com/office/drawing/2010/main">
                <a:solidFill>
                  <a:srgbClr val="FFFFFF"/>
                </a:solidFill>
              </a14:hiddenFill>
            </a:ext>
          </a:extLst>
        </p:spPr>
      </p:pic>
      <p:sp>
        <p:nvSpPr>
          <p:cNvPr id="10" name="Content Placeholder 2"/>
          <p:cNvSpPr txBox="1">
            <a:spLocks/>
          </p:cNvSpPr>
          <p:nvPr/>
        </p:nvSpPr>
        <p:spPr>
          <a:xfrm>
            <a:off x="7659998" y="6246057"/>
            <a:ext cx="2391390" cy="509392"/>
          </a:xfrm>
          <a:prstGeom prst="rect">
            <a:avLst/>
          </a:prstGeom>
        </p:spPr>
        <p:txBody>
          <a:bodyPr vert="horz" lIns="91440" tIns="45720" rIns="91440" bIns="45720" rtlCol="0">
            <a:normAutofit/>
          </a:bodyPr>
          <a:lstStyle>
            <a:lvl1pPr marL="228600" indent="-228600" algn="l" defTabSz="914400" rtl="0" eaLnBrk="1" latinLnBrk="0" hangingPunct="1">
              <a:lnSpc>
                <a:spcPct val="100000"/>
              </a:lnSpc>
              <a:spcBef>
                <a:spcPts val="200"/>
              </a:spcBef>
              <a:buFont typeface="Arial" panose="020B0604020202020204" pitchFamily="34" charset="0"/>
              <a:buChar char="•"/>
              <a:defRPr sz="2800" kern="1200">
                <a:solidFill>
                  <a:schemeClr val="tx1"/>
                </a:solidFill>
                <a:latin typeface="Franklin Gothic Book" panose="020B0503020102020204" pitchFamily="34" charset="0"/>
                <a:ea typeface="+mn-ea"/>
                <a:cs typeface="+mn-cs"/>
              </a:defRPr>
            </a:lvl1pPr>
            <a:lvl2pPr marL="685800" indent="-228600" algn="l" defTabSz="914400" rtl="0" eaLnBrk="1" latinLnBrk="0" hangingPunct="1">
              <a:lnSpc>
                <a:spcPct val="100000"/>
              </a:lnSpc>
              <a:spcBef>
                <a:spcPts val="200"/>
              </a:spcBef>
              <a:buFont typeface="Arial" panose="020B0604020202020204" pitchFamily="34" charset="0"/>
              <a:buChar char="•"/>
              <a:defRPr sz="2400" kern="1200">
                <a:solidFill>
                  <a:schemeClr val="tx1"/>
                </a:solidFill>
                <a:latin typeface="Franklin Gothic Book" panose="020B0503020102020204" pitchFamily="34" charset="0"/>
                <a:ea typeface="+mn-ea"/>
                <a:cs typeface="+mn-cs"/>
              </a:defRPr>
            </a:lvl2pPr>
            <a:lvl3pPr marL="1143000" indent="-228600" algn="l" defTabSz="914400" rtl="0" eaLnBrk="1" latinLnBrk="0" hangingPunct="1">
              <a:lnSpc>
                <a:spcPct val="100000"/>
              </a:lnSpc>
              <a:spcBef>
                <a:spcPts val="200"/>
              </a:spcBef>
              <a:buFont typeface="Arial" panose="020B0604020202020204" pitchFamily="34" charset="0"/>
              <a:buChar char="•"/>
              <a:defRPr sz="2000" kern="1200">
                <a:solidFill>
                  <a:schemeClr val="tx1"/>
                </a:solidFill>
                <a:latin typeface="Franklin Gothic Book" panose="020B0503020102020204" pitchFamily="34" charset="0"/>
                <a:ea typeface="+mn-ea"/>
                <a:cs typeface="+mn-cs"/>
              </a:defRPr>
            </a:lvl3pPr>
            <a:lvl4pPr marL="16002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4pPr>
            <a:lvl5pPr marL="2057400" indent="-228600" algn="l" defTabSz="914400" rtl="0" eaLnBrk="1" latinLnBrk="0" hangingPunct="1">
              <a:lnSpc>
                <a:spcPct val="100000"/>
              </a:lnSpc>
              <a:spcBef>
                <a:spcPts val="200"/>
              </a:spcBef>
              <a:buFont typeface="Arial" panose="020B0604020202020204" pitchFamily="34" charset="0"/>
              <a:buChar char="•"/>
              <a:defRPr sz="1800" kern="1200">
                <a:solidFill>
                  <a:schemeClr val="tx1"/>
                </a:solidFill>
                <a:latin typeface="Franklin Gothic Book" panose="020B05030201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US" sz="2400" dirty="0"/>
              <a:t>RIO for PC 7</a:t>
            </a:r>
          </a:p>
        </p:txBody>
      </p:sp>
      <p:sp>
        <p:nvSpPr>
          <p:cNvPr id="2" name="Rectangle 1">
            <a:extLst>
              <a:ext uri="{FF2B5EF4-FFF2-40B4-BE49-F238E27FC236}">
                <a16:creationId xmlns:a16="http://schemas.microsoft.com/office/drawing/2014/main" id="{BD03F407-7109-4E3B-9E77-F5DF59B01273}"/>
              </a:ext>
            </a:extLst>
          </p:cNvPr>
          <p:cNvSpPr/>
          <p:nvPr/>
        </p:nvSpPr>
        <p:spPr>
          <a:xfrm>
            <a:off x="548114"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9280893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1990" y="1491271"/>
            <a:ext cx="9940157" cy="2681724"/>
          </a:xfrm>
        </p:spPr>
        <p:txBody>
          <a:bodyPr>
            <a:normAutofit/>
          </a:bodyPr>
          <a:lstStyle/>
          <a:p>
            <a:pPr>
              <a:lnSpc>
                <a:spcPct val="120000"/>
              </a:lnSpc>
              <a:spcBef>
                <a:spcPts val="600"/>
              </a:spcBef>
              <a:spcAft>
                <a:spcPts val="1200"/>
              </a:spcAft>
            </a:pPr>
            <a:r>
              <a:rPr lang="en-US" sz="2400" dirty="0"/>
              <a:t>Final products in .png formats of POLARIS index map</a:t>
            </a:r>
          </a:p>
          <a:p>
            <a:pPr>
              <a:lnSpc>
                <a:spcPct val="120000"/>
              </a:lnSpc>
              <a:spcBef>
                <a:spcPts val="600"/>
              </a:spcBef>
              <a:spcAft>
                <a:spcPts val="1200"/>
              </a:spcAft>
            </a:pPr>
            <a:r>
              <a:rPr lang="en-US" sz="2400" dirty="0"/>
              <a:t>POLARIS also in geotiff format for USNIC</a:t>
            </a:r>
          </a:p>
          <a:p>
            <a:pPr>
              <a:lnSpc>
                <a:spcPct val="120000"/>
              </a:lnSpc>
              <a:spcBef>
                <a:spcPts val="600"/>
              </a:spcBef>
              <a:spcAft>
                <a:spcPts val="1200"/>
              </a:spcAft>
            </a:pPr>
            <a:r>
              <a:rPr lang="en-US" sz="2400" dirty="0"/>
              <a:t>Publication on Axiom Data Science server and distributed through email subscription</a:t>
            </a:r>
          </a:p>
        </p:txBody>
      </p:sp>
      <p:sp>
        <p:nvSpPr>
          <p:cNvPr id="4" name="Title 1">
            <a:extLst>
              <a:ext uri="{FF2B5EF4-FFF2-40B4-BE49-F238E27FC236}">
                <a16:creationId xmlns:a16="http://schemas.microsoft.com/office/drawing/2014/main" id="{EDFA00DF-3E3A-4545-828A-359B48D0D8B8}"/>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4: a visualization tool as an aid to vessel mariner </a:t>
            </a:r>
          </a:p>
        </p:txBody>
      </p:sp>
      <p:sp>
        <p:nvSpPr>
          <p:cNvPr id="2" name="Rectangle 1">
            <a:extLst>
              <a:ext uri="{FF2B5EF4-FFF2-40B4-BE49-F238E27FC236}">
                <a16:creationId xmlns:a16="http://schemas.microsoft.com/office/drawing/2014/main" id="{A2A2DDB4-EBB9-445A-80E6-D9BD7AA4284C}"/>
              </a:ext>
            </a:extLst>
          </p:cNvPr>
          <p:cNvSpPr/>
          <p:nvPr/>
        </p:nvSpPr>
        <p:spPr>
          <a:xfrm>
            <a:off x="636858"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27639693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3" y="1491271"/>
            <a:ext cx="10689103" cy="3986816"/>
          </a:xfrm>
        </p:spPr>
        <p:txBody>
          <a:bodyPr>
            <a:normAutofit/>
          </a:bodyPr>
          <a:lstStyle/>
          <a:p>
            <a:pPr>
              <a:lnSpc>
                <a:spcPct val="120000"/>
              </a:lnSpc>
              <a:spcBef>
                <a:spcPts val="600"/>
              </a:spcBef>
              <a:spcAft>
                <a:spcPts val="1200"/>
              </a:spcAft>
            </a:pPr>
            <a:r>
              <a:rPr lang="en-US" sz="2400" dirty="0"/>
              <a:t>Discuss with D17 on the most suitable approach to publish the Ice Condition Index for easy access for mariners</a:t>
            </a:r>
          </a:p>
          <a:p>
            <a:pPr>
              <a:lnSpc>
                <a:spcPct val="120000"/>
              </a:lnSpc>
              <a:spcBef>
                <a:spcPts val="600"/>
              </a:spcBef>
              <a:spcAft>
                <a:spcPts val="1200"/>
              </a:spcAft>
            </a:pPr>
            <a:r>
              <a:rPr lang="en-US" sz="2400" dirty="0"/>
              <a:t>Challenges such as long distances between ports of call, communication shortfalls, etc.</a:t>
            </a:r>
          </a:p>
          <a:p>
            <a:pPr>
              <a:lnSpc>
                <a:spcPct val="120000"/>
              </a:lnSpc>
              <a:spcBef>
                <a:spcPts val="600"/>
              </a:spcBef>
              <a:spcAft>
                <a:spcPts val="1200"/>
              </a:spcAft>
            </a:pPr>
            <a:r>
              <a:rPr lang="en-US" sz="2400" dirty="0"/>
              <a:t>Ensuring ease of access to ARCTICE for Arctic mariners</a:t>
            </a:r>
          </a:p>
          <a:p>
            <a:pPr>
              <a:lnSpc>
                <a:spcPct val="120000"/>
              </a:lnSpc>
              <a:spcBef>
                <a:spcPts val="600"/>
              </a:spcBef>
              <a:spcAft>
                <a:spcPts val="1200"/>
              </a:spcAft>
            </a:pPr>
            <a:r>
              <a:rPr lang="en-US" sz="2400" dirty="0"/>
              <a:t>Understand the vessels in the Arctic and their communication capabilities</a:t>
            </a:r>
          </a:p>
        </p:txBody>
      </p:sp>
      <p:sp>
        <p:nvSpPr>
          <p:cNvPr id="4" name="Title 1">
            <a:extLst>
              <a:ext uri="{FF2B5EF4-FFF2-40B4-BE49-F238E27FC236}">
                <a16:creationId xmlns:a16="http://schemas.microsoft.com/office/drawing/2014/main" id="{E789D5A7-9623-094A-B2FB-9F2EBD24A7A6}"/>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5: Investigate suitable access</a:t>
            </a:r>
          </a:p>
        </p:txBody>
      </p:sp>
      <p:sp>
        <p:nvSpPr>
          <p:cNvPr id="2" name="Rectangle 1">
            <a:extLst>
              <a:ext uri="{FF2B5EF4-FFF2-40B4-BE49-F238E27FC236}">
                <a16:creationId xmlns:a16="http://schemas.microsoft.com/office/drawing/2014/main" id="{67608255-F5F0-4C9B-8D1B-41A90C393D98}"/>
              </a:ext>
            </a:extLst>
          </p:cNvPr>
          <p:cNvSpPr/>
          <p:nvPr/>
        </p:nvSpPr>
        <p:spPr>
          <a:xfrm>
            <a:off x="446358"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348992632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52624" y="1491270"/>
            <a:ext cx="10699735" cy="4154618"/>
          </a:xfrm>
        </p:spPr>
        <p:txBody>
          <a:bodyPr>
            <a:normAutofit lnSpcReduction="10000"/>
          </a:bodyPr>
          <a:lstStyle/>
          <a:p>
            <a:pPr marL="514350" indent="-514350">
              <a:lnSpc>
                <a:spcPct val="120000"/>
              </a:lnSpc>
              <a:spcBef>
                <a:spcPts val="600"/>
              </a:spcBef>
              <a:spcAft>
                <a:spcPts val="1200"/>
              </a:spcAft>
              <a:buAutoNum type="arabicPeriod"/>
            </a:pPr>
            <a:r>
              <a:rPr lang="en-US" sz="2400" dirty="0"/>
              <a:t>Though focusing on US Arctic, ARCTICE can provide ice condition index for the pan-Arctic, allowing the use of incident reports from all Arctic waters</a:t>
            </a:r>
          </a:p>
          <a:p>
            <a:pPr marL="514350" indent="-514350">
              <a:lnSpc>
                <a:spcPct val="120000"/>
              </a:lnSpc>
              <a:spcBef>
                <a:spcPts val="600"/>
              </a:spcBef>
              <a:spcAft>
                <a:spcPts val="1200"/>
              </a:spcAft>
              <a:buAutoNum type="arabicPeriod"/>
            </a:pPr>
            <a:r>
              <a:rPr lang="en-US" sz="2400" dirty="0"/>
              <a:t>Collected data on a few vessel/ice accident reports from Canada and we are in process of analysis and </a:t>
            </a:r>
            <a:br>
              <a:rPr lang="en-US" sz="2400" dirty="0"/>
            </a:br>
            <a:r>
              <a:rPr lang="en-US" sz="2400" dirty="0"/>
              <a:t>comparison with ARCTIC </a:t>
            </a:r>
            <a:br>
              <a:rPr lang="en-US" sz="2400" dirty="0"/>
            </a:br>
            <a:r>
              <a:rPr lang="en-US" sz="2400" dirty="0"/>
              <a:t>index</a:t>
            </a:r>
          </a:p>
          <a:p>
            <a:pPr marL="514350" indent="-514350">
              <a:lnSpc>
                <a:spcPct val="120000"/>
              </a:lnSpc>
              <a:spcBef>
                <a:spcPts val="600"/>
              </a:spcBef>
              <a:spcAft>
                <a:spcPts val="1200"/>
              </a:spcAft>
              <a:buAutoNum type="arabicPeriod"/>
            </a:pPr>
            <a:r>
              <a:rPr lang="en-US" sz="2400" dirty="0"/>
              <a:t>Comparison with Polar View, </a:t>
            </a:r>
            <a:br>
              <a:rPr lang="en-US" sz="2400" dirty="0"/>
            </a:br>
            <a:r>
              <a:rPr lang="en-US" sz="2400" dirty="0"/>
              <a:t>from the European Space </a:t>
            </a:r>
            <a:br>
              <a:rPr lang="en-US" sz="2400" dirty="0"/>
            </a:br>
            <a:r>
              <a:rPr lang="en-US" sz="2400" dirty="0"/>
              <a:t>Agency</a:t>
            </a:r>
          </a:p>
        </p:txBody>
      </p:sp>
      <p:sp>
        <p:nvSpPr>
          <p:cNvPr id="5" name="Title 1">
            <a:extLst>
              <a:ext uri="{FF2B5EF4-FFF2-40B4-BE49-F238E27FC236}">
                <a16:creationId xmlns:a16="http://schemas.microsoft.com/office/drawing/2014/main" id="{7202F43B-291C-9747-AD11-64B6AF9B820B}"/>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Task 6: Compare ARCTICE index with field data</a:t>
            </a:r>
          </a:p>
        </p:txBody>
      </p:sp>
      <p:pic>
        <p:nvPicPr>
          <p:cNvPr id="7" name="Picture 6" descr="A screenshot of a computer screen&#10;&#10;Description automatically generated">
            <a:extLst>
              <a:ext uri="{FF2B5EF4-FFF2-40B4-BE49-F238E27FC236}">
                <a16:creationId xmlns:a16="http://schemas.microsoft.com/office/drawing/2014/main" id="{99CB5A5C-152C-504C-BC6B-71E4F8D2C72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181" t="12558" r="12354" b="10078"/>
          <a:stretch/>
        </p:blipFill>
        <p:spPr>
          <a:xfrm>
            <a:off x="5454502" y="3248636"/>
            <a:ext cx="6584937" cy="3433320"/>
          </a:xfrm>
          <a:prstGeom prst="rect">
            <a:avLst/>
          </a:prstGeom>
          <a:ln w="38100">
            <a:solidFill>
              <a:srgbClr val="EEE9AA"/>
            </a:solidFill>
          </a:ln>
        </p:spPr>
      </p:pic>
      <p:sp>
        <p:nvSpPr>
          <p:cNvPr id="2" name="Rectangle 1">
            <a:extLst>
              <a:ext uri="{FF2B5EF4-FFF2-40B4-BE49-F238E27FC236}">
                <a16:creationId xmlns:a16="http://schemas.microsoft.com/office/drawing/2014/main" id="{46925BAF-0DD6-416C-9821-8D0A7EB992F5}"/>
              </a:ext>
            </a:extLst>
          </p:cNvPr>
          <p:cNvSpPr/>
          <p:nvPr/>
        </p:nvSpPr>
        <p:spPr>
          <a:xfrm>
            <a:off x="417783"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88044234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4294967295"/>
          </p:nvPr>
        </p:nvSpPr>
        <p:spPr>
          <a:xfrm>
            <a:off x="1041991" y="1491271"/>
            <a:ext cx="10828320" cy="4292418"/>
          </a:xfrm>
        </p:spPr>
        <p:txBody>
          <a:bodyPr>
            <a:normAutofit/>
          </a:bodyPr>
          <a:lstStyle/>
          <a:p>
            <a:pPr>
              <a:lnSpc>
                <a:spcPct val="120000"/>
              </a:lnSpc>
              <a:spcBef>
                <a:spcPts val="600"/>
              </a:spcBef>
              <a:spcAft>
                <a:spcPts val="1200"/>
              </a:spcAft>
            </a:pPr>
            <a:r>
              <a:rPr lang="en-US" sz="2400" dirty="0"/>
              <a:t>Discussion with Alaska coastal communities to explore potential collaborations</a:t>
            </a:r>
          </a:p>
          <a:p>
            <a:pPr>
              <a:lnSpc>
                <a:spcPct val="120000"/>
              </a:lnSpc>
              <a:spcBef>
                <a:spcPts val="600"/>
              </a:spcBef>
              <a:spcAft>
                <a:spcPts val="1200"/>
              </a:spcAft>
            </a:pPr>
            <a:r>
              <a:rPr lang="en-US" sz="2400" dirty="0"/>
              <a:t>Automate the forecast numeric Arctic ice condition index for Arctic waters</a:t>
            </a:r>
          </a:p>
          <a:p>
            <a:pPr>
              <a:lnSpc>
                <a:spcPct val="120000"/>
              </a:lnSpc>
              <a:spcBef>
                <a:spcPts val="600"/>
              </a:spcBef>
              <a:spcAft>
                <a:spcPts val="1200"/>
              </a:spcAft>
            </a:pPr>
            <a:r>
              <a:rPr lang="en-US" sz="2400" dirty="0"/>
              <a:t>Transition the ARCTICE to an operational destination</a:t>
            </a:r>
          </a:p>
          <a:p>
            <a:pPr lvl="1">
              <a:lnSpc>
                <a:spcPct val="120000"/>
              </a:lnSpc>
              <a:spcBef>
                <a:spcPts val="600"/>
              </a:spcBef>
              <a:spcAft>
                <a:spcPts val="1200"/>
              </a:spcAft>
            </a:pPr>
            <a:r>
              <a:rPr lang="en-US" sz="2000" dirty="0"/>
              <a:t>SOW established with project partner Axiom Data Science</a:t>
            </a:r>
          </a:p>
          <a:p>
            <a:pPr lvl="1">
              <a:lnSpc>
                <a:spcPct val="120000"/>
              </a:lnSpc>
              <a:spcBef>
                <a:spcPts val="600"/>
              </a:spcBef>
              <a:spcAft>
                <a:spcPts val="1200"/>
              </a:spcAft>
            </a:pPr>
            <a:r>
              <a:rPr lang="en-US" sz="2000" dirty="0"/>
              <a:t>Infrastructure similar to GL ICECON operation</a:t>
            </a:r>
          </a:p>
          <a:p>
            <a:pPr>
              <a:lnSpc>
                <a:spcPct val="120000"/>
              </a:lnSpc>
              <a:spcBef>
                <a:spcPts val="600"/>
              </a:spcBef>
              <a:spcAft>
                <a:spcPts val="1200"/>
              </a:spcAft>
            </a:pPr>
            <a:r>
              <a:rPr lang="en-US" sz="2400" dirty="0"/>
              <a:t>Explore an east-coast version of ARCTICE for USCG D1</a:t>
            </a:r>
          </a:p>
        </p:txBody>
      </p:sp>
      <p:sp>
        <p:nvSpPr>
          <p:cNvPr id="4" name="Title 1">
            <a:extLst>
              <a:ext uri="{FF2B5EF4-FFF2-40B4-BE49-F238E27FC236}">
                <a16:creationId xmlns:a16="http://schemas.microsoft.com/office/drawing/2014/main" id="{2EB2D5E7-3C6E-474A-80CF-14E4BA288E40}"/>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Arctic Ice Conditions Index (ARCTICE)  </a:t>
            </a:r>
            <a:br>
              <a:rPr lang="en-US" sz="3600" dirty="0"/>
            </a:br>
            <a:r>
              <a:rPr lang="en-US" sz="2800" dirty="0">
                <a:solidFill>
                  <a:srgbClr val="EEE9AA"/>
                </a:solidFill>
              </a:rPr>
              <a:t>Future Work</a:t>
            </a:r>
          </a:p>
        </p:txBody>
      </p:sp>
      <p:sp>
        <p:nvSpPr>
          <p:cNvPr id="2" name="Rectangle 1">
            <a:extLst>
              <a:ext uri="{FF2B5EF4-FFF2-40B4-BE49-F238E27FC236}">
                <a16:creationId xmlns:a16="http://schemas.microsoft.com/office/drawing/2014/main" id="{6D553A6F-D129-4FA0-8FA0-009765A26847}"/>
              </a:ext>
            </a:extLst>
          </p:cNvPr>
          <p:cNvSpPr/>
          <p:nvPr/>
        </p:nvSpPr>
        <p:spPr>
          <a:xfrm>
            <a:off x="408258"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16861689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7989" y="1491270"/>
            <a:ext cx="5920764" cy="2921241"/>
          </a:xfrm>
          <a:prstGeom prst="rect">
            <a:avLst/>
          </a:prstGeom>
        </p:spPr>
        <p:txBody>
          <a:bodyPr vert="horz" lIns="91440" tIns="45720" rIns="91440" bIns="45720" rtlCol="0">
            <a:normAutofit fontScale="92500" lnSpcReduction="20000"/>
          </a:bodyPr>
          <a:lstStyle/>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Feedback…</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What are we missing?</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What can we improve?</a:t>
            </a:r>
          </a:p>
          <a:p>
            <a:pPr marL="228600" indent="-228600">
              <a:lnSpc>
                <a:spcPct val="120000"/>
              </a:lnSpc>
              <a:spcBef>
                <a:spcPts val="600"/>
              </a:spcBef>
              <a:spcAft>
                <a:spcPts val="1200"/>
              </a:spcAft>
              <a:buFont typeface="Arial" panose="020B0604020202020204" pitchFamily="34" charset="0"/>
              <a:buChar char="•"/>
            </a:pPr>
            <a:r>
              <a:rPr lang="en-US" sz="2800" dirty="0">
                <a:latin typeface="Franklin Gothic Book" panose="020B0503020102020204" pitchFamily="34" charset="0"/>
              </a:rPr>
              <a:t>Who should we connect with to improve odds of research success?</a:t>
            </a:r>
          </a:p>
        </p:txBody>
      </p:sp>
      <p:pic>
        <p:nvPicPr>
          <p:cNvPr id="6" name="Picture Placeholder 4" descr="A large ship in the snow&#10;&#10;Description automatically generated">
            <a:extLst>
              <a:ext uri="{FF2B5EF4-FFF2-40B4-BE49-F238E27FC236}">
                <a16:creationId xmlns:a16="http://schemas.microsoft.com/office/drawing/2014/main" id="{D9A7BD7A-D72A-E04F-B583-6124BE9A906F}"/>
              </a:ext>
            </a:extLst>
          </p:cNvPr>
          <p:cNvPicPr>
            <a:picLocks noChangeAspect="1"/>
          </p:cNvPicPr>
          <p:nvPr/>
        </p:nvPicPr>
        <p:blipFill>
          <a:blip r:embed="rId3">
            <a:extLst>
              <a:ext uri="{28A0092B-C50C-407E-A947-70E740481C1C}">
                <a14:useLocalDpi xmlns:a14="http://schemas.microsoft.com/office/drawing/2010/main" val="0"/>
              </a:ext>
            </a:extLst>
          </a:blip>
          <a:srcRect t="3516" b="3516"/>
          <a:stretch>
            <a:fillRect/>
          </a:stretch>
        </p:blipFill>
        <p:spPr>
          <a:xfrm>
            <a:off x="7218185" y="1746208"/>
            <a:ext cx="3733800" cy="2244725"/>
          </a:xfrm>
          <a:prstGeom prst="rect">
            <a:avLst/>
          </a:prstGeom>
        </p:spPr>
      </p:pic>
      <p:sp>
        <p:nvSpPr>
          <p:cNvPr id="7" name="Title 1">
            <a:extLst>
              <a:ext uri="{FF2B5EF4-FFF2-40B4-BE49-F238E27FC236}">
                <a16:creationId xmlns:a16="http://schemas.microsoft.com/office/drawing/2014/main" id="{25D2C411-3809-4242-9BD0-EF772C389928}"/>
              </a:ext>
            </a:extLst>
          </p:cNvPr>
          <p:cNvSpPr txBox="1">
            <a:spLocks/>
          </p:cNvSpPr>
          <p:nvPr/>
        </p:nvSpPr>
        <p:spPr>
          <a:xfrm>
            <a:off x="548114" y="441859"/>
            <a:ext cx="9940158" cy="1049412"/>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Franklin Gothic Book" panose="020B0503020102020204" pitchFamily="34" charset="0"/>
                <a:ea typeface="+mj-ea"/>
                <a:cs typeface="+mj-cs"/>
              </a:defRPr>
            </a:lvl1pPr>
          </a:lstStyle>
          <a:p>
            <a:r>
              <a:rPr lang="en-US" sz="3600" dirty="0"/>
              <a:t>Ready for Questions</a:t>
            </a:r>
            <a:endParaRPr lang="en-US" sz="2800" dirty="0">
              <a:solidFill>
                <a:srgbClr val="EEE9AA"/>
              </a:solidFill>
            </a:endParaRPr>
          </a:p>
        </p:txBody>
      </p:sp>
      <p:sp>
        <p:nvSpPr>
          <p:cNvPr id="2" name="Rectangle 1">
            <a:extLst>
              <a:ext uri="{FF2B5EF4-FFF2-40B4-BE49-F238E27FC236}">
                <a16:creationId xmlns:a16="http://schemas.microsoft.com/office/drawing/2014/main" id="{9C598EDD-A9F6-4E29-9CB7-2EDBECE19682}"/>
              </a:ext>
            </a:extLst>
          </p:cNvPr>
          <p:cNvSpPr/>
          <p:nvPr/>
        </p:nvSpPr>
        <p:spPr>
          <a:xfrm>
            <a:off x="548114" y="0"/>
            <a:ext cx="5203284" cy="369332"/>
          </a:xfrm>
          <a:prstGeom prst="rect">
            <a:avLst/>
          </a:prstGeom>
        </p:spPr>
        <p:txBody>
          <a:bodyPr wrap="none">
            <a:spAutoFit/>
          </a:bodyPr>
          <a:lstStyle/>
          <a:p>
            <a:r>
              <a:rPr lang="en-US" dirty="0">
                <a:solidFill>
                  <a:srgbClr val="00B0F0"/>
                </a:solidFill>
                <a:latin typeface="Franklin Gothic Book" panose="020B0503020102020204" pitchFamily="34" charset="0"/>
              </a:rPr>
              <a:t>ADAC Program Year 6 Annual Meeting 14 May 2020</a:t>
            </a:r>
          </a:p>
        </p:txBody>
      </p:sp>
    </p:spTree>
    <p:extLst>
      <p:ext uri="{BB962C8B-B14F-4D97-AF65-F5344CB8AC3E}">
        <p14:creationId xmlns:p14="http://schemas.microsoft.com/office/powerpoint/2010/main" val="4069332463"/>
      </p:ext>
    </p:extLst>
  </p:cSld>
  <p:clrMapOvr>
    <a:masterClrMapping/>
  </p:clrMapOvr>
</p:sld>
</file>

<file path=ppt/theme/theme1.xml><?xml version="1.0" encoding="utf-8"?>
<a:theme xmlns:a="http://schemas.openxmlformats.org/drawingml/2006/main" name="Office Theme">
  <a:themeElements>
    <a:clrScheme name="Custom 10">
      <a:dk1>
        <a:srgbClr val="E4E8EE"/>
      </a:dk1>
      <a:lt1>
        <a:srgbClr val="222A37"/>
      </a:lt1>
      <a:dk2>
        <a:srgbClr val="E4E8EE"/>
      </a:dk2>
      <a:lt2>
        <a:srgbClr val="222A37"/>
      </a:lt2>
      <a:accent1>
        <a:srgbClr val="2D82A4"/>
      </a:accent1>
      <a:accent2>
        <a:srgbClr val="77C3CB"/>
      </a:accent2>
      <a:accent3>
        <a:srgbClr val="5EB298"/>
      </a:accent3>
      <a:accent4>
        <a:srgbClr val="68787A"/>
      </a:accent4>
      <a:accent5>
        <a:srgbClr val="84ACB6"/>
      </a:accent5>
      <a:accent6>
        <a:srgbClr val="2683C6"/>
      </a:accent6>
      <a:hlink>
        <a:srgbClr val="A9DB66"/>
      </a:hlink>
      <a:folHlink>
        <a:srgbClr val="50771B"/>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11223</TotalTime>
  <Words>2762</Words>
  <Application>Microsoft Office PowerPoint</Application>
  <PresentationFormat>Widescreen</PresentationFormat>
  <Paragraphs>333</Paragraphs>
  <Slides>33</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33</vt:i4>
      </vt:variant>
    </vt:vector>
  </HeadingPairs>
  <TitlesOfParts>
    <vt:vector size="40" baseType="lpstr">
      <vt:lpstr>Arial</vt:lpstr>
      <vt:lpstr>Calibri</vt:lpstr>
      <vt:lpstr>Cambria Math</vt:lpstr>
      <vt:lpstr>Franklin Gothic Book</vt:lpstr>
      <vt:lpstr>Franklin Gothic Medium Cond</vt:lpstr>
      <vt:lpstr>Times New Roman</vt:lpstr>
      <vt:lpstr>Office Theme</vt:lpstr>
      <vt:lpstr> ADAC Year 6 Annual Meeting ADAC Project Briefing Great Lakes Ice Conditions Index (ICECON) Arctic Ice Conditions Index (ARCTICE)</vt:lpstr>
      <vt:lpstr>ADAC Project:  Arctic Ice Conditions Index (ARCTICE)</vt:lpstr>
      <vt:lpstr>Great Lakes Ice Condition Index (ICECON): Project Description</vt:lpstr>
      <vt:lpstr>PowerPoint Presentation</vt:lpstr>
      <vt:lpstr>PowerPoint Presentation</vt:lpstr>
      <vt:lpstr>PowerPoint Presentation</vt:lpstr>
      <vt:lpstr>PowerPoint Presentation</vt:lpstr>
      <vt:lpstr>An ICECON forecast for 72 hours</vt:lpstr>
      <vt:lpstr>PowerPoint Presentation</vt:lpstr>
      <vt:lpstr>PowerPoint Presentation</vt:lpstr>
      <vt:lpstr>PowerPoint Presentation</vt:lpstr>
      <vt:lpstr>PowerPoint Presentation</vt:lpstr>
      <vt:lpstr>PowerPoint Presentation</vt:lpstr>
      <vt:lpstr>Arctic Ice Conditions Index (ARCTICE)   Description and Baseline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Univeristy of Alaska Anchorage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Jeffrey A Kee</dc:creator>
  <cp:lastModifiedBy>Randy Kee</cp:lastModifiedBy>
  <cp:revision>387</cp:revision>
  <cp:lastPrinted>2018-08-30T21:44:35Z</cp:lastPrinted>
  <dcterms:created xsi:type="dcterms:W3CDTF">2018-01-03T22:04:18Z</dcterms:created>
  <dcterms:modified xsi:type="dcterms:W3CDTF">2020-05-09T20:33:39Z</dcterms:modified>
</cp:coreProperties>
</file>